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432" r:id="rId3"/>
    <p:sldId id="452" r:id="rId4"/>
    <p:sldId id="453" r:id="rId5"/>
    <p:sldId id="454" r:id="rId6"/>
    <p:sldId id="449" r:id="rId7"/>
    <p:sldId id="450" r:id="rId8"/>
    <p:sldId id="442" r:id="rId9"/>
    <p:sldId id="448" r:id="rId10"/>
    <p:sldId id="457" r:id="rId11"/>
    <p:sldId id="446" r:id="rId12"/>
    <p:sldId id="447" r:id="rId13"/>
  </p:sldIdLst>
  <p:sldSz cx="9144000" cy="6858000" type="screen4x3"/>
  <p:notesSz cx="6797675" cy="9926638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FFFFD9"/>
    <a:srgbClr val="FFFFA7"/>
    <a:srgbClr val="009900"/>
    <a:srgbClr val="FFFFFF"/>
    <a:srgbClr val="339966"/>
    <a:srgbClr val="6699FF"/>
    <a:srgbClr val="00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232" autoAdjust="0"/>
  </p:normalViewPr>
  <p:slideViewPr>
    <p:cSldViewPr>
      <p:cViewPr varScale="1">
        <p:scale>
          <a:sx n="85" d="100"/>
          <a:sy n="85" d="100"/>
        </p:scale>
        <p:origin x="1546" y="53"/>
      </p:cViewPr>
      <p:guideLst>
        <p:guide orient="horz" pos="2688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28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0CAFEB44-B677-4DDC-A2B3-11D1FEA5C51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93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EE8FC6-DE3F-449A-8CD4-00800D73499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34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2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80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75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082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38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6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615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13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82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419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63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5" name="Group 49"/>
          <p:cNvGrpSpPr>
            <a:grpSpLocks/>
          </p:cNvGrpSpPr>
          <p:nvPr/>
        </p:nvGrpSpPr>
        <p:grpSpPr bwMode="auto">
          <a:xfrm>
            <a:off x="0" y="1781175"/>
            <a:ext cx="9144000" cy="1419225"/>
            <a:chOff x="0" y="1296"/>
            <a:chExt cx="5760" cy="894"/>
          </a:xfrm>
        </p:grpSpPr>
        <p:sp>
          <p:nvSpPr>
            <p:cNvPr id="4144" name="Rectangle 48"/>
            <p:cNvSpPr>
              <a:spLocks noChangeArrowheads="1"/>
            </p:cNvSpPr>
            <p:nvPr userDrawn="1"/>
          </p:nvSpPr>
          <p:spPr bwMode="auto">
            <a:xfrm>
              <a:off x="0" y="1296"/>
              <a:ext cx="5760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143" name="Picture 47" descr="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96"/>
              <a:ext cx="5424" cy="8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DF467A-0665-4462-A24F-419F1EB51B4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1905000" cy="6019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6800" y="76200"/>
            <a:ext cx="5562600" cy="6019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505D6-00C4-4072-971B-F1C4D05D372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F7D0A-D435-4453-B9DA-989F7767210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9E8EB-48B8-4CC6-B69F-43174429FC4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733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733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8594F2-22FD-409D-9CD6-A9BAC1AE247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A99D79-F4F1-4652-BF69-0B30A0EE143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6C0B7-F7C7-4AED-B71F-A71E6411FAC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9728F-FFF0-49C0-A787-AC4AAC3C282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4FBDC3-D38B-4AF2-AA2F-B7D0BCA0198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382E50-4969-4AFB-9CBB-9A1ABE33225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FFFFFF"/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4825" y="640238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C71C1677-9439-4EE4-AB5E-C88F79416CA3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핵심기능의 주요경쟁</a:t>
            </a:r>
            <a:r>
              <a:rPr lang="en-US" altLang="ko-KR" smtClean="0"/>
              <a:t>Maker </a:t>
            </a:r>
            <a:r>
              <a:rPr lang="ko-KR" altLang="en-US" smtClean="0"/>
              <a:t>제품대비</a:t>
            </a:r>
          </a:p>
          <a:p>
            <a:pPr lvl="0"/>
            <a:r>
              <a:rPr lang="ko-KR" altLang="en-US" smtClean="0"/>
              <a:t>             </a:t>
            </a:r>
            <a:r>
              <a:rPr lang="en-US" altLang="ko-KR" smtClean="0"/>
              <a:t>DVR</a:t>
            </a:r>
          </a:p>
        </p:txBody>
      </p:sp>
      <p:pic>
        <p:nvPicPr>
          <p:cNvPr id="1118" name="Picture 94" descr="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305800" cy="10906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III-3. Product Feature</a:t>
            </a:r>
            <a:endParaRPr lang="ko-KR" altLang="en-US" smtClean="0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4495800" y="388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1066800" y="2438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1066800" y="2286000"/>
            <a:ext cx="7620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pic>
        <p:nvPicPr>
          <p:cNvPr id="1133" name="Picture 109" descr="캔탑스로고 2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6345238"/>
            <a:ext cx="1295400" cy="469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¡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 txBox="1">
            <a:spLocks noChangeArrowheads="1"/>
          </p:cNvSpPr>
          <p:nvPr/>
        </p:nvSpPr>
        <p:spPr bwMode="auto">
          <a:xfrm>
            <a:off x="2285984" y="1804990"/>
            <a:ext cx="6238900" cy="1338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0" latinLnBrk="0" hangingPunct="0">
              <a:lnSpc>
                <a:spcPct val="110000"/>
              </a:lnSpc>
              <a:defRPr/>
            </a:pPr>
            <a:r>
              <a:rPr kumimoji="0" lang="en-US" altLang="ko-KR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IR PIO</a:t>
            </a:r>
            <a:endParaRPr kumimoji="0" lang="ko-KR" altLang="en-US" b="1" kern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0"/>
          <p:cNvSpPr txBox="1">
            <a:spLocks noChangeArrowheads="1"/>
          </p:cNvSpPr>
          <p:nvPr/>
        </p:nvSpPr>
        <p:spPr bwMode="auto">
          <a:xfrm>
            <a:off x="3505200" y="3733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ko-KR" altLang="en-US" sz="2400" b="0" dirty="0">
                <a:solidFill>
                  <a:schemeClr val="tx1"/>
                </a:solidFill>
                <a:latin typeface="Arial" charset="0"/>
              </a:rPr>
              <a:t>20</a:t>
            </a:r>
            <a:r>
              <a:rPr kumimoji="0" lang="en-US" altLang="ko-KR" sz="2400" b="0" dirty="0" smtClean="0">
                <a:solidFill>
                  <a:schemeClr val="tx1"/>
                </a:solidFill>
                <a:latin typeface="Arial" charset="0"/>
              </a:rPr>
              <a:t>15. 09. </a:t>
            </a:r>
            <a:r>
              <a:rPr kumimoji="0" lang="en-US" altLang="ko-KR" sz="2400" dirty="0" smtClean="0">
                <a:solidFill>
                  <a:schemeClr val="tx1"/>
                </a:solidFill>
                <a:latin typeface="Arial" charset="0"/>
              </a:rPr>
              <a:t>25</a:t>
            </a:r>
            <a:endParaRPr kumimoji="0" lang="en-US" altLang="ko-KR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ko-KR" sz="2800" b="0" dirty="0" err="1" smtClean="0">
                <a:solidFill>
                  <a:schemeClr val="tx1"/>
                </a:solidFill>
                <a:latin typeface="Arial" charset="0"/>
              </a:rPr>
              <a:t>CanTops</a:t>
            </a:r>
            <a:endParaRPr kumimoji="0" lang="en-US" altLang="ko-KR" sz="2800" b="0" dirty="0">
              <a:solidFill>
                <a:schemeClr val="tx1"/>
              </a:solidFill>
              <a:latin typeface="Lucida Sans Unicode" pitchFamily="34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en-US" altLang="ko-KR" sz="1800" b="0" dirty="0">
              <a:solidFill>
                <a:schemeClr val="tx1"/>
              </a:solidFill>
              <a:latin typeface="Lucida Sans Unicode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화살표 연결선 14"/>
          <p:cNvCxnSpPr/>
          <p:nvPr/>
        </p:nvCxnSpPr>
        <p:spPr bwMode="auto">
          <a:xfrm flipH="1">
            <a:off x="7797072" y="2852389"/>
            <a:ext cx="25901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4. IR-PMAN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36000" lvl="1" indent="4572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378900" lvl="1" indent="-3429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AutoNum type="arabicParenR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Feature &amp; Function</a:t>
            </a:r>
          </a:p>
          <a:p>
            <a:pPr marL="36000" lvl="1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Status checking by Wireless Communication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Control E84 Communication by IR </a:t>
            </a:r>
            <a:r>
              <a:rPr lang="en-US" altLang="ko-KR" sz="16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RF.</a:t>
            </a:r>
          </a:p>
          <a:p>
            <a:pPr marL="1332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Easy to control PIO signal in Long distance.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332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Save time to check PIO signal.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Download PIO log from Device.</a:t>
            </a: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Download transfer communication data by wireless</a:t>
            </a: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F/W Download</a:t>
            </a: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Easy to update Firmware without hardware exchanging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Set up Parameter</a:t>
            </a: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F/W Version, RTC set up, Monitoring,.. Etc.</a:t>
            </a: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OHT/EQP Emulator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Auto/Manual SEMI-E84 EMULATION </a:t>
            </a: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 Signal Timing Set up for EMULATION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8600" lvl="3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537" y="1434643"/>
            <a:ext cx="1707951" cy="407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8028384" y="2742135"/>
            <a:ext cx="906563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RS 232 CON.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7066" y="5514177"/>
            <a:ext cx="112242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PMAN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444771" y="1491647"/>
            <a:ext cx="71230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IR Com.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7895416" y="1442586"/>
            <a:ext cx="102723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RF Com. </a:t>
            </a:r>
            <a:r>
              <a:rPr lang="en-US" altLang="ko-KR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Antena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cxnSp>
        <p:nvCxnSpPr>
          <p:cNvPr id="12" name="직선 화살표 연결선 11"/>
          <p:cNvCxnSpPr>
            <a:stCxn id="10" idx="2"/>
          </p:cNvCxnSpPr>
          <p:nvPr/>
        </p:nvCxnSpPr>
        <p:spPr bwMode="auto">
          <a:xfrm>
            <a:off x="6800921" y="1722479"/>
            <a:ext cx="147343" cy="19435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직선 화살표 연결선 12"/>
          <p:cNvCxnSpPr/>
          <p:nvPr/>
        </p:nvCxnSpPr>
        <p:spPr bwMode="auto">
          <a:xfrm flipH="1">
            <a:off x="7668344" y="1628800"/>
            <a:ext cx="2160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flipH="1">
            <a:off x="7681268" y="2535469"/>
            <a:ext cx="38852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직사각형 15"/>
          <p:cNvSpPr/>
          <p:nvPr/>
        </p:nvSpPr>
        <p:spPr bwMode="auto">
          <a:xfrm>
            <a:off x="8029240" y="2415750"/>
            <a:ext cx="906563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LCD Display</a:t>
            </a:r>
          </a:p>
        </p:txBody>
      </p:sp>
      <p:cxnSp>
        <p:nvCxnSpPr>
          <p:cNvPr id="20" name="직선 화살표 연결선 19"/>
          <p:cNvCxnSpPr/>
          <p:nvPr/>
        </p:nvCxnSpPr>
        <p:spPr bwMode="auto">
          <a:xfrm flipH="1">
            <a:off x="7541053" y="3355866"/>
            <a:ext cx="32377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 flipH="1">
            <a:off x="7454662" y="3640400"/>
            <a:ext cx="42185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 flipH="1">
            <a:off x="7471793" y="4108822"/>
            <a:ext cx="41114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 flipH="1">
            <a:off x="7616514" y="4413350"/>
            <a:ext cx="32377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직사각형 25"/>
          <p:cNvSpPr/>
          <p:nvPr/>
        </p:nvSpPr>
        <p:spPr bwMode="auto">
          <a:xfrm>
            <a:off x="7844110" y="4265093"/>
            <a:ext cx="1299890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Power Adapter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CON.</a:t>
            </a: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H="1" flipV="1">
            <a:off x="7487005" y="4650446"/>
            <a:ext cx="408781" cy="68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28"/>
          <p:cNvCxnSpPr>
            <a:stCxn id="19" idx="1"/>
          </p:cNvCxnSpPr>
          <p:nvPr/>
        </p:nvCxnSpPr>
        <p:spPr bwMode="auto">
          <a:xfrm flipH="1" flipV="1">
            <a:off x="7098480" y="4845216"/>
            <a:ext cx="745302" cy="668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 flipH="1">
            <a:off x="7482215" y="5224670"/>
            <a:ext cx="41114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직선 화살표 연결선 32"/>
          <p:cNvCxnSpPr>
            <a:stCxn id="32" idx="1"/>
          </p:cNvCxnSpPr>
          <p:nvPr/>
        </p:nvCxnSpPr>
        <p:spPr bwMode="auto">
          <a:xfrm flipH="1" flipV="1">
            <a:off x="6548692" y="3623596"/>
            <a:ext cx="1295092" cy="2476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직사각형 16"/>
          <p:cNvSpPr/>
          <p:nvPr/>
        </p:nvSpPr>
        <p:spPr bwMode="auto">
          <a:xfrm>
            <a:off x="7843782" y="3236143"/>
            <a:ext cx="90656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LED DISPLAY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843782" y="3499665"/>
            <a:ext cx="906563" cy="230832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Power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7843782" y="4796601"/>
            <a:ext cx="1192714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Input Keys</a:t>
            </a:r>
          </a:p>
        </p:txBody>
      </p:sp>
      <p:sp>
        <p:nvSpPr>
          <p:cNvPr id="24" name="직사각형 23"/>
          <p:cNvSpPr/>
          <p:nvPr/>
        </p:nvSpPr>
        <p:spPr bwMode="auto">
          <a:xfrm>
            <a:off x="7864826" y="4005064"/>
            <a:ext cx="1139920" cy="230832"/>
          </a:xfrm>
          <a:prstGeom prst="rect">
            <a:avLst/>
          </a:prstGeom>
          <a:solidFill>
            <a:srgbClr val="FF66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Set up Function</a:t>
            </a:r>
          </a:p>
        </p:txBody>
      </p:sp>
      <p:sp>
        <p:nvSpPr>
          <p:cNvPr id="28" name="직사각형 27"/>
          <p:cNvSpPr/>
          <p:nvPr/>
        </p:nvSpPr>
        <p:spPr bwMode="auto">
          <a:xfrm>
            <a:off x="7843782" y="4531233"/>
            <a:ext cx="1192714" cy="230832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Parameter Set up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7843782" y="5114024"/>
            <a:ext cx="1160964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Cursor</a:t>
            </a:r>
          </a:p>
        </p:txBody>
      </p:sp>
      <p:sp>
        <p:nvSpPr>
          <p:cNvPr id="32" name="직사각형 31"/>
          <p:cNvSpPr/>
          <p:nvPr/>
        </p:nvSpPr>
        <p:spPr bwMode="auto">
          <a:xfrm>
            <a:off x="7843784" y="3755872"/>
            <a:ext cx="1192712" cy="230832"/>
          </a:xfrm>
          <a:prstGeom prst="rect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Perivious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5. </a:t>
            </a:r>
            <a:r>
              <a:rPr kumimoji="0" lang="en-US" altLang="ko-K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WinPMAN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 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Data Analysis Program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Viewer Program (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 – Check E84 Signal Sequence.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Statistical Analysis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Min/Max Time, Avg. Time, Sorting,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etc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Error table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Sorts out Timing error and IR error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Analyze external light and noise in addition to active signal (Noise signals  with yellow)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data log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Save up to 190 FOUP handling data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data graph : Display PIO sequences</a:t>
            </a: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23847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31640" y="3068960"/>
          <a:ext cx="2428875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5" imgW="3042980" imgH="4014807" progId="Visio.Drawing.11">
                  <p:embed/>
                </p:oleObj>
              </mc:Choice>
              <mc:Fallback>
                <p:oleObj name="Visio" r:id="rId5" imgW="3042980" imgH="401480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721"/>
                      <a:stretch>
                        <a:fillRect/>
                      </a:stretch>
                    </p:blipFill>
                    <p:spPr bwMode="auto">
                      <a:xfrm>
                        <a:off x="1331640" y="3068960"/>
                        <a:ext cx="2428875" cy="288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5949280"/>
            <a:ext cx="31683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&lt;PIO data log&gt;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4008" y="5949280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1184275" lvl="2" indent="-279400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&lt;PIO data graph&gt;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365" y="1427065"/>
            <a:ext cx="1394789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6. Emulator 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PIO Signal Generator</a:t>
            </a:r>
            <a:endParaRPr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800600" lvl="2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800600" lvl="2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Virtual simulation without VHL or equipment</a:t>
            </a:r>
          </a:p>
          <a:p>
            <a:pPr marL="800600" lvl="2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ollowing the regulations of SEMI-E84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800600" lvl="2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851" y="5930230"/>
            <a:ext cx="275896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SIGNAL GENERATOR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69160" y="2555612"/>
            <a:ext cx="15953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Com.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 bwMode="auto">
          <a:xfrm flipH="1" flipV="1">
            <a:off x="6756584" y="2284765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369160" y="2118690"/>
            <a:ext cx="15953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 Out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6581615" y="1932349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4">
              <a:alpha val="50196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자유형 42"/>
          <p:cNvSpPr/>
          <p:nvPr/>
        </p:nvSpPr>
        <p:spPr bwMode="auto">
          <a:xfrm>
            <a:off x="6581037" y="2431835"/>
            <a:ext cx="125214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자유형 43"/>
          <p:cNvSpPr/>
          <p:nvPr/>
        </p:nvSpPr>
        <p:spPr bwMode="auto">
          <a:xfrm>
            <a:off x="6113961" y="2430560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6112746" y="1925374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9884" y="1682587"/>
            <a:ext cx="160460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Equip. In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7" name="직선 화살표 연결선 198"/>
          <p:cNvCxnSpPr>
            <a:endCxn id="45" idx="0"/>
          </p:cNvCxnSpPr>
          <p:nvPr/>
        </p:nvCxnSpPr>
        <p:spPr bwMode="auto">
          <a:xfrm rot="10800000" flipV="1">
            <a:off x="6177610" y="1793874"/>
            <a:ext cx="1175690" cy="131499"/>
          </a:xfrm>
          <a:prstGeom prst="bentConnector2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직선 화살표 연결선 198"/>
          <p:cNvCxnSpPr>
            <a:stCxn id="37" idx="1"/>
          </p:cNvCxnSpPr>
          <p:nvPr/>
        </p:nvCxnSpPr>
        <p:spPr bwMode="auto">
          <a:xfrm flipH="1" flipV="1">
            <a:off x="6828592" y="2477652"/>
            <a:ext cx="540568" cy="262626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모서리가 둥근 직사각형 50"/>
          <p:cNvSpPr/>
          <p:nvPr/>
        </p:nvSpPr>
        <p:spPr bwMode="auto">
          <a:xfrm>
            <a:off x="5752706" y="2895803"/>
            <a:ext cx="1137839" cy="184666"/>
          </a:xfrm>
          <a:prstGeom prst="roundRect">
            <a:avLst>
              <a:gd name="adj" fmla="val 0"/>
            </a:avLst>
          </a:prstGeom>
          <a:solidFill>
            <a:schemeClr val="accent4">
              <a:alpha val="50196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52" name="직선 화살표 연결선 51"/>
          <p:cNvCxnSpPr/>
          <p:nvPr/>
        </p:nvCxnSpPr>
        <p:spPr bwMode="auto">
          <a:xfrm rot="5400000">
            <a:off x="6189900" y="2459174"/>
            <a:ext cx="648070" cy="139454"/>
          </a:xfrm>
          <a:prstGeom prst="bentConnector3">
            <a:avLst>
              <a:gd name="adj1" fmla="val -706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직선 화살표 연결선 198"/>
          <p:cNvCxnSpPr/>
          <p:nvPr/>
        </p:nvCxnSpPr>
        <p:spPr bwMode="auto">
          <a:xfrm flipH="1">
            <a:off x="7155180" y="2852936"/>
            <a:ext cx="153124" cy="12648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자유형 55"/>
          <p:cNvSpPr/>
          <p:nvPr/>
        </p:nvSpPr>
        <p:spPr bwMode="auto">
          <a:xfrm>
            <a:off x="6914352" y="2893617"/>
            <a:ext cx="216024" cy="184666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0312" y="2996952"/>
            <a:ext cx="1584176" cy="3693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MONITOR POWER 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External PIO Power.</a:t>
            </a:r>
          </a:p>
        </p:txBody>
      </p:sp>
      <p:cxnSp>
        <p:nvCxnSpPr>
          <p:cNvPr id="61" name="직선 화살표 연결선 198"/>
          <p:cNvCxnSpPr/>
          <p:nvPr/>
        </p:nvCxnSpPr>
        <p:spPr bwMode="auto">
          <a:xfrm flipH="1">
            <a:off x="7092280" y="3284984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380312" y="3645024"/>
            <a:ext cx="1584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 </a:t>
            </a:r>
            <a:r>
              <a:rPr lang="en-US" altLang="ko-KR" sz="9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connecttion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4358" y="4424412"/>
            <a:ext cx="504056" cy="17697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55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COMPT</a:t>
            </a:r>
            <a:endParaRPr lang="ko-KR" altLang="en-US" sz="55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46068" y="4412729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BUSY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7778" y="4409554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TREQ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66135" y="4029447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CS_0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24128" y="4033639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Valid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3190" y="4408537"/>
            <a:ext cx="45109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CONT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9952" y="3126679"/>
            <a:ext cx="1367589" cy="2308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MAIN POWER 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80312" y="4077072"/>
            <a:ext cx="10081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 Input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8" name="직선 화살표 연결선 198"/>
          <p:cNvCxnSpPr/>
          <p:nvPr/>
        </p:nvCxnSpPr>
        <p:spPr bwMode="auto">
          <a:xfrm flipH="1" flipV="1">
            <a:off x="7120859" y="3765225"/>
            <a:ext cx="245141" cy="32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모서리가 둥근 직사각형 79"/>
          <p:cNvSpPr/>
          <p:nvPr/>
        </p:nvSpPr>
        <p:spPr bwMode="auto">
          <a:xfrm>
            <a:off x="5747943" y="3923765"/>
            <a:ext cx="1368152" cy="738664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81" name="직선 화살표 연결선 198"/>
          <p:cNvCxnSpPr/>
          <p:nvPr/>
        </p:nvCxnSpPr>
        <p:spPr bwMode="auto">
          <a:xfrm flipH="1">
            <a:off x="7092280" y="4221088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모서리가 둥근 직사각형 85"/>
          <p:cNvSpPr/>
          <p:nvPr/>
        </p:nvSpPr>
        <p:spPr bwMode="auto">
          <a:xfrm>
            <a:off x="5796135" y="3128268"/>
            <a:ext cx="601489" cy="369332"/>
          </a:xfrm>
          <a:prstGeom prst="roundRect">
            <a:avLst>
              <a:gd name="adj" fmla="val 0"/>
            </a:avLst>
          </a:prstGeom>
          <a:solidFill>
            <a:srgbClr val="FF66FF">
              <a:alpha val="50196"/>
            </a:srgbClr>
          </a:solidFill>
          <a:ln w="127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 bwMode="auto">
          <a:xfrm>
            <a:off x="6399758" y="3125093"/>
            <a:ext cx="692522" cy="369332"/>
          </a:xfrm>
          <a:prstGeom prst="roundRect">
            <a:avLst>
              <a:gd name="adj" fmla="val 0"/>
            </a:avLst>
          </a:prstGeom>
          <a:solidFill>
            <a:srgbClr val="FF66FF">
              <a:alpha val="50196"/>
            </a:srgbClr>
          </a:solidFill>
          <a:ln w="127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1" name="직선 화살표 연결선 198"/>
          <p:cNvCxnSpPr/>
          <p:nvPr/>
        </p:nvCxnSpPr>
        <p:spPr bwMode="auto">
          <a:xfrm>
            <a:off x="5508104" y="330403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39952" y="3558208"/>
            <a:ext cx="13681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+24 Power Input Connector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5" name="직선 화살표 연결선 198"/>
          <p:cNvCxnSpPr>
            <a:stCxn id="94" idx="3"/>
          </p:cNvCxnSpPr>
          <p:nvPr/>
        </p:nvCxnSpPr>
        <p:spPr bwMode="auto">
          <a:xfrm flipV="1">
            <a:off x="5508104" y="3573016"/>
            <a:ext cx="288032" cy="169858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모서리가 둥근 직사각형 98"/>
          <p:cNvSpPr/>
          <p:nvPr/>
        </p:nvSpPr>
        <p:spPr bwMode="auto">
          <a:xfrm>
            <a:off x="6084168" y="3549316"/>
            <a:ext cx="720080" cy="369332"/>
          </a:xfrm>
          <a:prstGeom prst="roundRect">
            <a:avLst>
              <a:gd name="adj" fmla="val 0"/>
            </a:avLst>
          </a:prstGeom>
          <a:solidFill>
            <a:srgbClr val="FFFF00">
              <a:alpha val="50196"/>
            </a:srgb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0" name="직선 화살표 연결선 198"/>
          <p:cNvCxnSpPr>
            <a:stCxn id="103" idx="3"/>
            <a:endCxn id="99" idx="1"/>
          </p:cNvCxnSpPr>
          <p:nvPr/>
        </p:nvCxnSpPr>
        <p:spPr bwMode="auto">
          <a:xfrm flipV="1">
            <a:off x="5491652" y="3733982"/>
            <a:ext cx="592516" cy="657164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122937" y="4067980"/>
            <a:ext cx="1368715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SEL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Activation Switch</a:t>
            </a:r>
          </a:p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MODE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OHT, EQP Mode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46404" y="1256060"/>
            <a:ext cx="160460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Status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화살표 연결선 198"/>
          <p:cNvCxnSpPr/>
          <p:nvPr/>
        </p:nvCxnSpPr>
        <p:spPr bwMode="auto">
          <a:xfrm rot="10800000" flipV="1">
            <a:off x="5940152" y="1412776"/>
            <a:ext cx="1391714" cy="1080120"/>
          </a:xfrm>
          <a:prstGeom prst="bentConnector3">
            <a:avLst>
              <a:gd name="adj1" fmla="val 110228"/>
            </a:avLst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2</a:t>
            </a:fld>
            <a:endParaRPr lang="en-US" altLang="ko-KR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03359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&lt; Contents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 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&gt;</a:t>
            </a:r>
            <a:endParaRPr kumimoji="0" lang="ko-KR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052736"/>
            <a:ext cx="78577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1. IR-PIO </a:t>
            </a:r>
            <a:endParaRPr kumimoji="0" lang="en-US" altLang="ko-KR" sz="15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3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System Specification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PIO Internal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Structure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Product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feature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Caution of Installation.</a:t>
            </a: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2. IR-PIO Function</a:t>
            </a:r>
            <a:endParaRPr kumimoji="0" lang="en-US" altLang="ko-KR" sz="15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Status of Turn On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Status of PIO Communication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Set PIO communication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4) Serial communication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5) Download Data</a:t>
            </a: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3. IR-PIO E84 Sequence Chart</a:t>
            </a: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4. IR-PMAN </a:t>
            </a: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Product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Feature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Function</a:t>
            </a:r>
            <a:endParaRPr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en-US" altLang="ko-KR" sz="18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Communication Data Analysis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6. Emulator</a:t>
            </a: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PIO Signal Generator</a:t>
            </a:r>
            <a:endParaRPr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/>
          <a:srcRect l="27943" b="37594"/>
          <a:stretch>
            <a:fillRect/>
          </a:stretch>
        </p:blipFill>
        <p:spPr bwMode="auto">
          <a:xfrm>
            <a:off x="6444208" y="3038561"/>
            <a:ext cx="2448272" cy="271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Intro (1)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System Specification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EQ PIO : E84 Communication Device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PMAN (PIO Manager) : PIO Multi Function Hand Terminal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: PIO Communication Analysis Program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Emulator  : E84 PIO Sequence Tester (Manual / Auto)</a:t>
            </a:r>
          </a:p>
          <a:p>
            <a:pPr marL="764600" lvl="2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2762" y="5958332"/>
            <a:ext cx="216911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Installation&gt;</a:t>
            </a:r>
            <a:endParaRPr lang="ko-KR" altLang="en-US" sz="13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 l="40182" b="39203"/>
          <a:stretch>
            <a:fillRect/>
          </a:stretch>
        </p:blipFill>
        <p:spPr bwMode="auto">
          <a:xfrm>
            <a:off x="4283968" y="2969769"/>
            <a:ext cx="15841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81497" y="2744780"/>
            <a:ext cx="129614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IR-PIO(Slave)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_Top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1526" y="5310749"/>
            <a:ext cx="122413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IR-PIO(Master)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_Front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350" y="5309885"/>
            <a:ext cx="1224136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IR-PIO(Master)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_Front View</a:t>
            </a:r>
            <a:endParaRPr lang="ko-KR" altLang="en-US" sz="11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3395" y="3626806"/>
            <a:ext cx="10801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IR-PIO(Slave)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 Front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5908863"/>
            <a:ext cx="3159474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Communication Direction</a:t>
            </a:r>
            <a:r>
              <a:rPr kumimoji="0" lang="ko-KR" altLang="en-US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3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53745"/>
            <a:ext cx="18954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1187624" y="3557915"/>
            <a:ext cx="3123778" cy="2031325"/>
          </a:xfrm>
          <a:prstGeom prst="rect">
            <a:avLst/>
          </a:prstGeom>
          <a:solidFill>
            <a:srgbClr val="FFFFD9"/>
          </a:solidFill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1512168" cy="23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</a:t>
            </a:r>
            <a:r>
              <a:rPr kumimoji="0" lang="en-US" altLang="ko-K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Intro (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44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PIO Internal Structure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Transmitter/Receiver Circuit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Compatible with existing product.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Transmitter/Receiver Circuit : 2.4GHz WIFI, Data, F/W transmitter-receiver.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Cache Memory : Save Approximately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130~190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communication line.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Process : Control PIO, Save Communication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Wave in process memory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Set up PIO  &amp; Data Transmitter/Receiver channel.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Display LED : GO LED, Status LED</a:t>
            </a: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0707" y="5826501"/>
            <a:ext cx="271287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Internal Structure&gt;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5" y="4533169"/>
            <a:ext cx="138252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Communication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화살표 연결선 18"/>
          <p:cNvCxnSpPr/>
          <p:nvPr/>
        </p:nvCxnSpPr>
        <p:spPr bwMode="auto">
          <a:xfrm flipH="1" flipV="1">
            <a:off x="6657455" y="4267695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222778" y="5286107"/>
            <a:ext cx="1008112" cy="3693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Status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4067780"/>
            <a:ext cx="10081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Out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509302" y="4137506"/>
            <a:ext cx="144016" cy="55399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자유형 23"/>
          <p:cNvSpPr/>
          <p:nvPr/>
        </p:nvSpPr>
        <p:spPr bwMode="auto">
          <a:xfrm>
            <a:off x="6516216" y="4696569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 flipV="1">
            <a:off x="6761237" y="4724400"/>
            <a:ext cx="475062" cy="74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 flipH="1" flipV="1">
            <a:off x="6157394" y="4743589"/>
            <a:ext cx="1065384" cy="588306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4693" y="5932016"/>
            <a:ext cx="29523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External Structure&gt;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3573016"/>
            <a:ext cx="10081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In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6" name="직선 화살표 연결선 198"/>
          <p:cNvCxnSpPr>
            <a:stCxn id="45" idx="1"/>
            <a:endCxn id="49" idx="0"/>
          </p:cNvCxnSpPr>
          <p:nvPr/>
        </p:nvCxnSpPr>
        <p:spPr bwMode="auto">
          <a:xfrm flipH="1">
            <a:off x="6066135" y="3757682"/>
            <a:ext cx="1170161" cy="379715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모서리가 둥근 직사각형 48"/>
          <p:cNvSpPr/>
          <p:nvPr/>
        </p:nvSpPr>
        <p:spPr bwMode="auto">
          <a:xfrm>
            <a:off x="5994127" y="4137397"/>
            <a:ext cx="144016" cy="55399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자유형 50"/>
          <p:cNvSpPr/>
          <p:nvPr/>
        </p:nvSpPr>
        <p:spPr bwMode="auto">
          <a:xfrm>
            <a:off x="6005810" y="4696569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0112" y="3140968"/>
            <a:ext cx="576064" cy="230832"/>
          </a:xfrm>
          <a:prstGeom prst="rect">
            <a:avLst/>
          </a:prstGeom>
          <a:solidFill>
            <a:srgbClr val="FFFFA7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IR LED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2200" y="3140968"/>
            <a:ext cx="927720" cy="230832"/>
          </a:xfrm>
          <a:prstGeom prst="rect">
            <a:avLst/>
          </a:prstGeom>
          <a:solidFill>
            <a:srgbClr val="FFFFA7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Photo Sensor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7" name="직선 화살표 연결선 198"/>
          <p:cNvCxnSpPr>
            <a:stCxn id="55" idx="2"/>
          </p:cNvCxnSpPr>
          <p:nvPr/>
        </p:nvCxnSpPr>
        <p:spPr bwMode="auto">
          <a:xfrm>
            <a:off x="5868144" y="3371800"/>
            <a:ext cx="178718" cy="338188"/>
          </a:xfrm>
          <a:prstGeom prst="straightConnector1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직선 화살표 연결선 198"/>
          <p:cNvCxnSpPr>
            <a:stCxn id="56" idx="2"/>
          </p:cNvCxnSpPr>
          <p:nvPr/>
        </p:nvCxnSpPr>
        <p:spPr bwMode="auto">
          <a:xfrm flipH="1">
            <a:off x="6380237" y="3371800"/>
            <a:ext cx="455823" cy="347713"/>
          </a:xfrm>
          <a:prstGeom prst="straightConnector1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619672" y="3989963"/>
            <a:ext cx="72008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72620" y="4084831"/>
            <a:ext cx="792088" cy="3693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</a:t>
            </a:r>
            <a:endParaRPr lang="en-US" altLang="ko-KR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Circuit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27292" y="4732109"/>
            <a:ext cx="72008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96812" y="4831199"/>
            <a:ext cx="792088" cy="3693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endParaRPr lang="en-US" altLang="ko-KR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Circuit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83768" y="3989963"/>
            <a:ext cx="72008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39378" y="4322385"/>
            <a:ext cx="792088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Process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83768" y="4916775"/>
            <a:ext cx="7200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11760" y="4962563"/>
            <a:ext cx="864096" cy="3693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Cache Memory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47864" y="3989963"/>
            <a:ext cx="792088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Out circuit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47864" y="4277995"/>
            <a:ext cx="79208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Input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Circuit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47864" y="4643844"/>
            <a:ext cx="792088" cy="3693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Level </a:t>
            </a:r>
            <a:r>
              <a:rPr lang="en-US" altLang="ko-KR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Cotrol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이등변 삼각형 86"/>
          <p:cNvSpPr/>
          <p:nvPr/>
        </p:nvSpPr>
        <p:spPr bwMode="auto">
          <a:xfrm rot="10800000">
            <a:off x="1259632" y="3629923"/>
            <a:ext cx="216024" cy="21398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cxnSp>
        <p:nvCxnSpPr>
          <p:cNvPr id="89" name="직선 연결선 88"/>
          <p:cNvCxnSpPr>
            <a:stCxn id="87" idx="0"/>
            <a:endCxn id="73" idx="1"/>
          </p:cNvCxnSpPr>
          <p:nvPr/>
        </p:nvCxnSpPr>
        <p:spPr bwMode="auto">
          <a:xfrm rot="16200000" flipH="1">
            <a:off x="1282131" y="3929421"/>
            <a:ext cx="423054" cy="252028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화살표 연결선 89"/>
          <p:cNvCxnSpPr/>
          <p:nvPr/>
        </p:nvCxnSpPr>
        <p:spPr bwMode="auto">
          <a:xfrm flipH="1">
            <a:off x="812344" y="4899779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244392" y="4782051"/>
            <a:ext cx="207640" cy="2308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44392" y="5055275"/>
            <a:ext cx="207640" cy="23083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5" name="직선 화살표 연결선 94"/>
          <p:cNvCxnSpPr/>
          <p:nvPr/>
        </p:nvCxnSpPr>
        <p:spPr bwMode="auto">
          <a:xfrm>
            <a:off x="812344" y="5149711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683568" y="489601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Signal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1" name="직선 화살표 연결선 100"/>
          <p:cNvCxnSpPr/>
          <p:nvPr/>
        </p:nvCxnSpPr>
        <p:spPr bwMode="auto">
          <a:xfrm>
            <a:off x="4184020" y="4103499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직선 화살표 연결선 102"/>
          <p:cNvCxnSpPr/>
          <p:nvPr/>
        </p:nvCxnSpPr>
        <p:spPr bwMode="auto">
          <a:xfrm>
            <a:off x="4184020" y="4466882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4" name="직선 화살표 연결선 103"/>
          <p:cNvCxnSpPr/>
          <p:nvPr/>
        </p:nvCxnSpPr>
        <p:spPr bwMode="auto">
          <a:xfrm>
            <a:off x="4184020" y="4808964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FF66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4161160" y="382727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Output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61160" y="4222670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Input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10308" y="4581128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27428" y="457021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LED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96184" y="5278487"/>
            <a:ext cx="909816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Photo Diode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연결선 112"/>
          <p:cNvCxnSpPr/>
          <p:nvPr/>
        </p:nvCxnSpPr>
        <p:spPr bwMode="auto">
          <a:xfrm flipH="1">
            <a:off x="4353436" y="4052446"/>
            <a:ext cx="72008" cy="9138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직선 연결선 118"/>
          <p:cNvCxnSpPr/>
          <p:nvPr/>
        </p:nvCxnSpPr>
        <p:spPr bwMode="auto">
          <a:xfrm flipH="1">
            <a:off x="4361944" y="4417734"/>
            <a:ext cx="72008" cy="9138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(3)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Product Feature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It works stable in the environment of high frequency noise from fluorescent lamp 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It has superior tolerability about electromagnetic waves.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It has safety verification. (Tested in variety of environment)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2.4GHz wireless communication : It can upload/download data without high place work.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Provide E84 communication error analysis</a:t>
            </a:r>
            <a:r>
              <a:rPr kumimoji="0" lang="en-US" altLang="ko-KR" sz="16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We have experience of e84 communication analysis by installing RF PIO for many years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Support Easy Analysis program and Log Data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Support Saving 190 Line Log data with sufficient memory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Easy </a:t>
            </a:r>
            <a:r>
              <a:rPr kumimoji="0" lang="en-US" altLang="ko-KR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to check signal timing error and provide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noise </a:t>
            </a:r>
            <a:r>
              <a:rPr kumimoji="0" lang="en-US" altLang="ko-KR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analysis</a:t>
            </a:r>
          </a:p>
          <a:p>
            <a:pPr marL="1052600" lvl="3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F/W Download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Function/Performance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improvement (Wireless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or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RS-232)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Real time saving data of Communication : RS-232C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High performance control signal by rapid CPU and sufficient memory 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Sub Device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PMAN, E84 Emulator, 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Caution - Installation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Align PIO sensors, VHL and tools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Check the surrounding noise from fluorescent lamp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Do not allow any metals near RF antenna </a:t>
            </a: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Function(1)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Status of Turn On : State LED</a:t>
            </a:r>
          </a:p>
          <a:p>
            <a:pPr marL="1704975" lvl="3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04975" lvl="3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IR-PIO Communication Status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(Equipment PIO)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GO LED : Start E84 PIO between VHL</a:t>
            </a:r>
            <a:r>
              <a:rPr kumimoji="0" lang="ko-KR" altLang="en-US" sz="15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and Equipment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 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OUT LED : VHL Output Signal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 : Equipment Output Signal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1979712" y="1772816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 flipV="1">
            <a:off x="233975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2339752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277180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>
            <a:off x="2771800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44408" y="1363345"/>
            <a:ext cx="35779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On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4408" y="1594892"/>
            <a:ext cx="36740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0969" y="1628800"/>
            <a:ext cx="466795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1sec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 flipV="1">
            <a:off x="3213179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직선 연결선 23"/>
          <p:cNvCxnSpPr/>
          <p:nvPr/>
        </p:nvCxnSpPr>
        <p:spPr bwMode="auto">
          <a:xfrm>
            <a:off x="3213179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/>
          <p:nvPr/>
        </p:nvCxnSpPr>
        <p:spPr bwMode="auto">
          <a:xfrm>
            <a:off x="3635896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>
            <a:off x="3635896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직선 연결선 26"/>
          <p:cNvCxnSpPr/>
          <p:nvPr/>
        </p:nvCxnSpPr>
        <p:spPr bwMode="auto">
          <a:xfrm flipV="1">
            <a:off x="4067944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>
            <a:off x="4067944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449999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/>
          <p:cNvCxnSpPr/>
          <p:nvPr/>
        </p:nvCxnSpPr>
        <p:spPr bwMode="auto">
          <a:xfrm>
            <a:off x="4499992" y="1772816"/>
            <a:ext cx="25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451680" y="1272952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4597" y="126876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54122" y="126876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8" name="직선 연결선 37"/>
          <p:cNvCxnSpPr/>
          <p:nvPr/>
        </p:nvCxnSpPr>
        <p:spPr bwMode="auto">
          <a:xfrm>
            <a:off x="5076056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570534" y="1526595"/>
            <a:ext cx="691216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5sec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0" name="직선 연결선 39"/>
          <p:cNvCxnSpPr/>
          <p:nvPr/>
        </p:nvCxnSpPr>
        <p:spPr bwMode="auto">
          <a:xfrm>
            <a:off x="4788024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직선 연결선 40"/>
          <p:cNvCxnSpPr/>
          <p:nvPr/>
        </p:nvCxnSpPr>
        <p:spPr bwMode="auto">
          <a:xfrm flipV="1">
            <a:off x="536412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직선 연결선 41"/>
          <p:cNvCxnSpPr/>
          <p:nvPr/>
        </p:nvCxnSpPr>
        <p:spPr bwMode="auto">
          <a:xfrm>
            <a:off x="5364120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직선 연결선 42"/>
          <p:cNvCxnSpPr/>
          <p:nvPr/>
        </p:nvCxnSpPr>
        <p:spPr bwMode="auto">
          <a:xfrm>
            <a:off x="5796168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직선 연결선 43"/>
          <p:cNvCxnSpPr/>
          <p:nvPr/>
        </p:nvCxnSpPr>
        <p:spPr bwMode="auto">
          <a:xfrm>
            <a:off x="5796168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직선 연결선 46"/>
          <p:cNvCxnSpPr/>
          <p:nvPr/>
        </p:nvCxnSpPr>
        <p:spPr bwMode="auto">
          <a:xfrm flipV="1">
            <a:off x="6228216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직선 연결선 47"/>
          <p:cNvCxnSpPr/>
          <p:nvPr/>
        </p:nvCxnSpPr>
        <p:spPr bwMode="auto">
          <a:xfrm>
            <a:off x="6228216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>
            <a:off x="6660264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직선 연결선 49"/>
          <p:cNvCxnSpPr/>
          <p:nvPr/>
        </p:nvCxnSpPr>
        <p:spPr bwMode="auto">
          <a:xfrm>
            <a:off x="6660264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직선 연결선 50"/>
          <p:cNvCxnSpPr/>
          <p:nvPr/>
        </p:nvCxnSpPr>
        <p:spPr bwMode="auto">
          <a:xfrm flipV="1">
            <a:off x="709231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직선 연결선 51"/>
          <p:cNvCxnSpPr/>
          <p:nvPr/>
        </p:nvCxnSpPr>
        <p:spPr bwMode="auto">
          <a:xfrm>
            <a:off x="7090992" y="1481512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>
            <a:off x="752436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직선 연결선 53"/>
          <p:cNvCxnSpPr/>
          <p:nvPr/>
        </p:nvCxnSpPr>
        <p:spPr bwMode="auto">
          <a:xfrm>
            <a:off x="7524360" y="1772816"/>
            <a:ext cx="25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76048" y="1272952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9634" y="126876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78490" y="126876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8" name="직선 연결선 57"/>
          <p:cNvCxnSpPr/>
          <p:nvPr/>
        </p:nvCxnSpPr>
        <p:spPr bwMode="auto">
          <a:xfrm>
            <a:off x="8100424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594903" y="1526595"/>
            <a:ext cx="691216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3sec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60" name="직선 연결선 59"/>
          <p:cNvCxnSpPr/>
          <p:nvPr/>
        </p:nvCxnSpPr>
        <p:spPr bwMode="auto">
          <a:xfrm>
            <a:off x="7812392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직선 연결선 60"/>
          <p:cNvCxnSpPr/>
          <p:nvPr/>
        </p:nvCxnSpPr>
        <p:spPr bwMode="auto">
          <a:xfrm>
            <a:off x="1979712" y="2496607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직선 연결선 61"/>
          <p:cNvCxnSpPr/>
          <p:nvPr/>
        </p:nvCxnSpPr>
        <p:spPr bwMode="auto">
          <a:xfrm flipV="1">
            <a:off x="2339752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>
            <a:off x="2339752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직선 연결선 63"/>
          <p:cNvCxnSpPr/>
          <p:nvPr/>
        </p:nvCxnSpPr>
        <p:spPr bwMode="auto">
          <a:xfrm>
            <a:off x="2442240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229403" y="2087136"/>
            <a:ext cx="35779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On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29403" y="2318683"/>
            <a:ext cx="36740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61084" y="2462699"/>
            <a:ext cx="652744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0.25sec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9055" y="198884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06342" y="1992551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2447776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직선 연결선 80"/>
          <p:cNvCxnSpPr/>
          <p:nvPr/>
        </p:nvCxnSpPr>
        <p:spPr bwMode="auto">
          <a:xfrm>
            <a:off x="2339752" y="184482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2" name="직선 연결선 81"/>
          <p:cNvCxnSpPr/>
          <p:nvPr/>
        </p:nvCxnSpPr>
        <p:spPr bwMode="auto">
          <a:xfrm flipV="1">
            <a:off x="2555776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직선 연결선 82"/>
          <p:cNvCxnSpPr/>
          <p:nvPr/>
        </p:nvCxnSpPr>
        <p:spPr bwMode="auto">
          <a:xfrm>
            <a:off x="2555776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연결선 83"/>
          <p:cNvCxnSpPr/>
          <p:nvPr/>
        </p:nvCxnSpPr>
        <p:spPr bwMode="auto">
          <a:xfrm>
            <a:off x="2658264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연결선 84"/>
          <p:cNvCxnSpPr/>
          <p:nvPr/>
        </p:nvCxnSpPr>
        <p:spPr bwMode="auto">
          <a:xfrm>
            <a:off x="2663800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연결선 85"/>
          <p:cNvCxnSpPr/>
          <p:nvPr/>
        </p:nvCxnSpPr>
        <p:spPr bwMode="auto">
          <a:xfrm flipV="1">
            <a:off x="2771800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2771800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직선 연결선 87"/>
          <p:cNvCxnSpPr/>
          <p:nvPr/>
        </p:nvCxnSpPr>
        <p:spPr bwMode="auto">
          <a:xfrm>
            <a:off x="2881908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>
            <a:off x="2887444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2680974" y="2443748"/>
            <a:ext cx="877163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1.25sec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93" name="직선 연결선 92"/>
          <p:cNvCxnSpPr/>
          <p:nvPr/>
        </p:nvCxnSpPr>
        <p:spPr bwMode="auto">
          <a:xfrm>
            <a:off x="2995476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직선 연결선 93"/>
          <p:cNvCxnSpPr/>
          <p:nvPr/>
        </p:nvCxnSpPr>
        <p:spPr bwMode="auto">
          <a:xfrm>
            <a:off x="3230527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2475078" y="1988840"/>
            <a:ext cx="256802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96" name="직선 연결선 95"/>
          <p:cNvCxnSpPr/>
          <p:nvPr/>
        </p:nvCxnSpPr>
        <p:spPr bwMode="auto">
          <a:xfrm flipV="1">
            <a:off x="3349575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직선 연결선 96"/>
          <p:cNvCxnSpPr/>
          <p:nvPr/>
        </p:nvCxnSpPr>
        <p:spPr bwMode="auto">
          <a:xfrm>
            <a:off x="3349575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직선 연결선 97"/>
          <p:cNvCxnSpPr/>
          <p:nvPr/>
        </p:nvCxnSpPr>
        <p:spPr bwMode="auto">
          <a:xfrm>
            <a:off x="3452063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직선 연결선 98"/>
          <p:cNvCxnSpPr/>
          <p:nvPr/>
        </p:nvCxnSpPr>
        <p:spPr bwMode="auto">
          <a:xfrm>
            <a:off x="3457599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직선 연결선 99"/>
          <p:cNvCxnSpPr/>
          <p:nvPr/>
        </p:nvCxnSpPr>
        <p:spPr bwMode="auto">
          <a:xfrm flipV="1">
            <a:off x="3565599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직선 연결선 100"/>
          <p:cNvCxnSpPr/>
          <p:nvPr/>
        </p:nvCxnSpPr>
        <p:spPr bwMode="auto">
          <a:xfrm>
            <a:off x="3565599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직선 연결선 101"/>
          <p:cNvCxnSpPr/>
          <p:nvPr/>
        </p:nvCxnSpPr>
        <p:spPr bwMode="auto">
          <a:xfrm>
            <a:off x="3668087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직선 연결선 102"/>
          <p:cNvCxnSpPr/>
          <p:nvPr/>
        </p:nvCxnSpPr>
        <p:spPr bwMode="auto">
          <a:xfrm>
            <a:off x="3673623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직선 연결선 103"/>
          <p:cNvCxnSpPr/>
          <p:nvPr/>
        </p:nvCxnSpPr>
        <p:spPr bwMode="auto">
          <a:xfrm flipV="1">
            <a:off x="3781623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연결선 104"/>
          <p:cNvCxnSpPr/>
          <p:nvPr/>
        </p:nvCxnSpPr>
        <p:spPr bwMode="auto">
          <a:xfrm>
            <a:off x="3781623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직선 연결선 105"/>
          <p:cNvCxnSpPr/>
          <p:nvPr/>
        </p:nvCxnSpPr>
        <p:spPr bwMode="auto">
          <a:xfrm>
            <a:off x="3891731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직선 연결선 106"/>
          <p:cNvCxnSpPr/>
          <p:nvPr/>
        </p:nvCxnSpPr>
        <p:spPr bwMode="auto">
          <a:xfrm>
            <a:off x="3897267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3995968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직선 연결선 109"/>
          <p:cNvCxnSpPr/>
          <p:nvPr/>
        </p:nvCxnSpPr>
        <p:spPr bwMode="auto">
          <a:xfrm>
            <a:off x="4206448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직선 연결선 110"/>
          <p:cNvCxnSpPr/>
          <p:nvPr/>
        </p:nvCxnSpPr>
        <p:spPr bwMode="auto">
          <a:xfrm flipV="1">
            <a:off x="4327207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직선 연결선 111"/>
          <p:cNvCxnSpPr/>
          <p:nvPr/>
        </p:nvCxnSpPr>
        <p:spPr bwMode="auto">
          <a:xfrm>
            <a:off x="4327207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4429695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>
            <a:off x="4435231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직선 연결선 114"/>
          <p:cNvCxnSpPr/>
          <p:nvPr/>
        </p:nvCxnSpPr>
        <p:spPr bwMode="auto">
          <a:xfrm flipV="1">
            <a:off x="4543231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직선 연결선 115"/>
          <p:cNvCxnSpPr/>
          <p:nvPr/>
        </p:nvCxnSpPr>
        <p:spPr bwMode="auto">
          <a:xfrm>
            <a:off x="4543231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직선 연결선 116"/>
          <p:cNvCxnSpPr/>
          <p:nvPr/>
        </p:nvCxnSpPr>
        <p:spPr bwMode="auto">
          <a:xfrm>
            <a:off x="4645719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직선 연결선 117"/>
          <p:cNvCxnSpPr/>
          <p:nvPr/>
        </p:nvCxnSpPr>
        <p:spPr bwMode="auto">
          <a:xfrm>
            <a:off x="4651255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직선 연결선 118"/>
          <p:cNvCxnSpPr/>
          <p:nvPr/>
        </p:nvCxnSpPr>
        <p:spPr bwMode="auto">
          <a:xfrm flipV="1">
            <a:off x="4759255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직선 연결선 119"/>
          <p:cNvCxnSpPr/>
          <p:nvPr/>
        </p:nvCxnSpPr>
        <p:spPr bwMode="auto">
          <a:xfrm>
            <a:off x="4759255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직선 연결선 120"/>
          <p:cNvCxnSpPr/>
          <p:nvPr/>
        </p:nvCxnSpPr>
        <p:spPr bwMode="auto">
          <a:xfrm>
            <a:off x="4869363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직선 연결선 121"/>
          <p:cNvCxnSpPr/>
          <p:nvPr/>
        </p:nvCxnSpPr>
        <p:spPr bwMode="auto">
          <a:xfrm>
            <a:off x="4874899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직선 연결선 122"/>
          <p:cNvCxnSpPr/>
          <p:nvPr/>
        </p:nvCxnSpPr>
        <p:spPr bwMode="auto">
          <a:xfrm>
            <a:off x="4982931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직선 연결선 123"/>
          <p:cNvCxnSpPr/>
          <p:nvPr/>
        </p:nvCxnSpPr>
        <p:spPr bwMode="auto">
          <a:xfrm>
            <a:off x="5193411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937389" y="1506270"/>
            <a:ext cx="112082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effectLst/>
              </a:rPr>
              <a:t>Slave(EQ)</a:t>
            </a:r>
            <a:endParaRPr lang="ko-KR" altLang="en-US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27584" y="2226350"/>
            <a:ext cx="134043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effectLst/>
              </a:rPr>
              <a:t>Master(VHL)</a:t>
            </a:r>
            <a:endParaRPr lang="ko-KR" altLang="en-US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7" name="모서리가 둥근 사각형 설명선 126"/>
          <p:cNvSpPr/>
          <p:nvPr/>
        </p:nvSpPr>
        <p:spPr bwMode="auto">
          <a:xfrm>
            <a:off x="6012159" y="1988840"/>
            <a:ext cx="1944217" cy="510778"/>
          </a:xfrm>
          <a:prstGeom prst="wedgeRoundRectCallout">
            <a:avLst>
              <a:gd name="adj1" fmla="val -68311"/>
              <a:gd name="adj2" fmla="val -49726"/>
              <a:gd name="adj3" fmla="val 16667"/>
            </a:avLst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Check Normal Status</a:t>
            </a: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Check Master/Slave</a:t>
            </a:r>
            <a:endParaRPr lang="ko-KR" alt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8" name="모서리가 둥근 사각형 설명선 107"/>
          <p:cNvSpPr/>
          <p:nvPr/>
        </p:nvSpPr>
        <p:spPr bwMode="auto">
          <a:xfrm>
            <a:off x="6079427" y="2554002"/>
            <a:ext cx="2957069" cy="510778"/>
          </a:xfrm>
          <a:prstGeom prst="wedgeRoundRectCallout">
            <a:avLst>
              <a:gd name="adj1" fmla="val -62224"/>
              <a:gd name="adj2" fmla="val -1888"/>
              <a:gd name="adj3" fmla="val 16667"/>
            </a:avLst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Check LED light location.</a:t>
            </a:r>
            <a:endParaRPr lang="en-US" altLang="ko-KR" sz="1200" b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Check normal photo sensor</a:t>
            </a:r>
            <a:r>
              <a:rPr lang="ko-KR" altLang="en-US" sz="1200" b="1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on/off</a:t>
            </a:r>
            <a:endParaRPr lang="ko-KR" alt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408" y="3875758"/>
            <a:ext cx="1383392" cy="213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3024336" y="4749317"/>
            <a:ext cx="16916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On – Active IR Com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71600" y="5949280"/>
            <a:ext cx="21047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Equipment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3" name="직선 화살표 연결선 152"/>
          <p:cNvCxnSpPr/>
          <p:nvPr/>
        </p:nvCxnSpPr>
        <p:spPr bwMode="auto">
          <a:xfrm flipH="1" flipV="1">
            <a:off x="2411760" y="4509120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024336" y="5189899"/>
            <a:ext cx="169168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Blank – Device Normal 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024336" y="4312395"/>
            <a:ext cx="16916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 Out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6" name="모서리가 둥근 직사각형 155"/>
          <p:cNvSpPr/>
          <p:nvPr/>
        </p:nvSpPr>
        <p:spPr bwMode="auto">
          <a:xfrm>
            <a:off x="2236791" y="4395865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7" name="자유형 156"/>
          <p:cNvSpPr/>
          <p:nvPr/>
        </p:nvSpPr>
        <p:spPr bwMode="auto">
          <a:xfrm>
            <a:off x="2236213" y="4895351"/>
            <a:ext cx="125214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8" name="자유형 157"/>
          <p:cNvSpPr/>
          <p:nvPr/>
        </p:nvSpPr>
        <p:spPr bwMode="auto">
          <a:xfrm>
            <a:off x="1769137" y="4894076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0" name="모서리가 둥근 직사각형 159"/>
          <p:cNvSpPr/>
          <p:nvPr/>
        </p:nvSpPr>
        <p:spPr bwMode="auto">
          <a:xfrm>
            <a:off x="1767922" y="4388890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15060" y="3881055"/>
            <a:ext cx="16916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Equipment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Out Signal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2" name="직선 화살표 연결선 198"/>
          <p:cNvCxnSpPr>
            <a:stCxn id="161" idx="1"/>
            <a:endCxn id="160" idx="0"/>
          </p:cNvCxnSpPr>
          <p:nvPr/>
        </p:nvCxnSpPr>
        <p:spPr bwMode="auto">
          <a:xfrm rot="10800000" flipV="1">
            <a:off x="1832786" y="4065720"/>
            <a:ext cx="1182274" cy="323169"/>
          </a:xfrm>
          <a:prstGeom prst="bentConnector2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직선 화살표 연결선 198"/>
          <p:cNvCxnSpPr/>
          <p:nvPr/>
        </p:nvCxnSpPr>
        <p:spPr bwMode="auto">
          <a:xfrm flipH="1">
            <a:off x="2483768" y="4941168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직선 화살표 연결선 103"/>
          <p:cNvCxnSpPr>
            <a:stCxn id="154" idx="1"/>
          </p:cNvCxnSpPr>
          <p:nvPr/>
        </p:nvCxnSpPr>
        <p:spPr bwMode="auto">
          <a:xfrm rot="10800000">
            <a:off x="1835696" y="5013179"/>
            <a:ext cx="1188640" cy="36138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Function(2)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PIO Main Function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Set up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(Serial Command)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Set up Port : RS-232 Port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 default Value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8bit, No Parity, Baud rate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57600, Stop bit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Function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Wireless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com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ID set up, Time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set up, Version</a:t>
            </a:r>
          </a:p>
          <a:p>
            <a:pPr marL="764600" lvl="2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4) Serial Command</a:t>
            </a:r>
            <a:endParaRPr kumimoji="0" lang="en-US" altLang="ko-KR" sz="1500" i="1" u="sng" dirty="0" smtClean="0">
              <a:solidFill>
                <a:srgbClr val="00B0F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Data Format</a:t>
            </a: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+mn-ea"/>
              </a:rPr>
              <a:t>Use hyper terminal to transfer a command.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2924944"/>
            <a:ext cx="146386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&lt;</a:t>
            </a:r>
            <a:r>
              <a:rPr kumimoji="0" lang="en-US" altLang="ko-KR" sz="16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Command</a:t>
            </a:r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&gt;</a:t>
            </a:r>
            <a:endParaRPr lang="ko-KR" altLang="en-US" sz="20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7771" y="2932517"/>
            <a:ext cx="95571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[</a:t>
            </a:r>
            <a:r>
              <a:rPr kumimoji="0" lang="en-US" altLang="ko-KR" sz="16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Reply</a:t>
            </a:r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]</a:t>
            </a:r>
            <a:endParaRPr lang="ko-KR" altLang="en-US" sz="20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graphicFrame>
        <p:nvGraphicFramePr>
          <p:cNvPr id="19" name="Group 1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03335"/>
              </p:ext>
            </p:extLst>
          </p:nvPr>
        </p:nvGraphicFramePr>
        <p:xfrm>
          <a:off x="999374" y="3361493"/>
          <a:ext cx="4814845" cy="20659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2087"/>
                <a:gridCol w="1440160"/>
                <a:gridCol w="1010962"/>
                <a:gridCol w="157163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Func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Command</a:t>
                      </a: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(PC)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Check Value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Response</a:t>
                      </a: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(PIO)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 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&lt;A=123456&gt;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&lt;A&gt;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[A=AB95-123456]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49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Channel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&lt;C=16&gt;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&lt;C&gt;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[C=16]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2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Time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&lt;T=14/09/29 09:23:20&gt;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[T=14/09/29 09:23:20]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</a:tr>
              <a:tr h="1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F/W Version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&lt;V&gt;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[2.31]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</a:tr>
              <a:tr h="1379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Debugging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&lt;D=0&gt;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[D=0]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5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FFFFFF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&lt;D=1&gt;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[D=1]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b="11364"/>
          <a:stretch>
            <a:fillRect/>
          </a:stretch>
        </p:blipFill>
        <p:spPr bwMode="auto">
          <a:xfrm>
            <a:off x="5949030" y="2959472"/>
            <a:ext cx="27424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 b="8696"/>
          <a:stretch>
            <a:fillRect/>
          </a:stretch>
        </p:blipFill>
        <p:spPr bwMode="auto">
          <a:xfrm>
            <a:off x="5741884" y="1106004"/>
            <a:ext cx="30009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2564904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Hardware&gt;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5290" y="5668158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Example ID set up&gt;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>
            <a:off x="2339752" y="3068960"/>
            <a:ext cx="43204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>
            <a:off x="2325723" y="3212976"/>
            <a:ext cx="43204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53336"/>
            <a:ext cx="685800" cy="304800"/>
          </a:xfrm>
        </p:spPr>
        <p:txBody>
          <a:bodyPr/>
          <a:lstStyle/>
          <a:p>
            <a:fld id="{0B1A0893-24FC-4719-ADF5-EBC65FA72EA8}" type="slidenum">
              <a:rPr lang="ko-KR" altLang="en-US"/>
              <a:pPr/>
              <a:t>8</a:t>
            </a:fld>
            <a:endParaRPr lang="en-US" altLang="ko-KR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Function(3)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5) Down load Communication Data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Connect PIO Sensor to PC</a:t>
            </a:r>
            <a:r>
              <a:rPr kumimoji="0" lang="ko-KR" altLang="en-US" sz="16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by RS232C.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Time Compensation</a:t>
            </a:r>
            <a:r>
              <a:rPr kumimoji="0" lang="ko-KR" altLang="en-US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Function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Auto Time Compensation from PMAN</a:t>
            </a:r>
            <a:r>
              <a:rPr kumimoji="0" lang="en-US" altLang="ko-KR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Down load Data from IR-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program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IO Status Checking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(Power </a:t>
            </a:r>
            <a:r>
              <a:rPr lang="en-US" altLang="ko-KR" sz="1400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Com Status)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Check real time data between VHL to equipment by Saved data from Equipment PIO.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Analyze Communication Error by Noise or Others. </a:t>
            </a:r>
            <a:endParaRPr kumimoji="0" lang="en-US" altLang="ko-KR" sz="1600" b="1" dirty="0" smtClean="0"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15453" t="25633" r="67813" b="34700"/>
          <a:stretch>
            <a:fillRect/>
          </a:stretch>
        </p:blipFill>
        <p:spPr bwMode="auto">
          <a:xfrm>
            <a:off x="4788024" y="3265239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b="8696"/>
          <a:stretch>
            <a:fillRect/>
          </a:stretch>
        </p:blipFill>
        <p:spPr bwMode="auto">
          <a:xfrm>
            <a:off x="1354989" y="4129335"/>
            <a:ext cx="30009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21" y="5785519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Hardware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785519"/>
            <a:ext cx="288032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Data Analysis Program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3. IR-PIO E84 Sequence Chart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800" b="1" dirty="0" smtClean="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71732"/>
            <a:ext cx="8352928" cy="44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GUILD005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GUILD005[1]">
      <a:majorFont>
        <a:latin typeface="HY각헤드라인M"/>
        <a:ea typeface="HY각헤드라인M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charset="-127"/>
            <a:ea typeface="굴림" charset="-127"/>
          </a:defRPr>
        </a:defPPr>
      </a:lstStyle>
    </a:spDef>
    <a:lnDef>
      <a:spPr bwMode="auto">
        <a:noFill/>
        <a:ln w="38100" cap="flat" cmpd="sng" algn="ctr">
          <a:solidFill>
            <a:srgbClr val="0000CC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KGUILD005[1] 1">
        <a:dk1>
          <a:srgbClr val="000000"/>
        </a:dk1>
        <a:lt1>
          <a:srgbClr val="FCDF92"/>
        </a:lt1>
        <a:dk2>
          <a:srgbClr val="663300"/>
        </a:dk2>
        <a:lt2>
          <a:srgbClr val="969696"/>
        </a:lt2>
        <a:accent1>
          <a:srgbClr val="CC9900"/>
        </a:accent1>
        <a:accent2>
          <a:srgbClr val="9AC64C"/>
        </a:accent2>
        <a:accent3>
          <a:srgbClr val="FDECC7"/>
        </a:accent3>
        <a:accent4>
          <a:srgbClr val="000000"/>
        </a:accent4>
        <a:accent5>
          <a:srgbClr val="E2CAAA"/>
        </a:accent5>
        <a:accent6>
          <a:srgbClr val="8BB344"/>
        </a:accent6>
        <a:hlink>
          <a:srgbClr val="748EB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UILD005[1] 2">
        <a:dk1>
          <a:srgbClr val="000000"/>
        </a:dk1>
        <a:lt1>
          <a:srgbClr val="FCDF92"/>
        </a:lt1>
        <a:dk2>
          <a:srgbClr val="333300"/>
        </a:dk2>
        <a:lt2>
          <a:srgbClr val="969696"/>
        </a:lt2>
        <a:accent1>
          <a:srgbClr val="C4BE46"/>
        </a:accent1>
        <a:accent2>
          <a:srgbClr val="D67D12"/>
        </a:accent2>
        <a:accent3>
          <a:srgbClr val="FDECC7"/>
        </a:accent3>
        <a:accent4>
          <a:srgbClr val="000000"/>
        </a:accent4>
        <a:accent5>
          <a:srgbClr val="DEDBB0"/>
        </a:accent5>
        <a:accent6>
          <a:srgbClr val="C2710F"/>
        </a:accent6>
        <a:hlink>
          <a:srgbClr val="718695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Settings\rhan\Local Settings\Temporary Internet Files\Content.IE5\R4D3ODG2\KGUILD005[1].pot</Template>
  <TotalTime>29724</TotalTime>
  <Words>1106</Words>
  <Application>Microsoft Office PowerPoint</Application>
  <PresentationFormat>On-screen Show (4:3)</PresentationFormat>
  <Paragraphs>397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바탕</vt:lpstr>
      <vt:lpstr>굴림</vt:lpstr>
      <vt:lpstr>HY각헤드라인M</vt:lpstr>
      <vt:lpstr>맑은 고딕</vt:lpstr>
      <vt:lpstr>휴먼모음T</vt:lpstr>
      <vt:lpstr>ＭＳ Ｐゴシック</vt:lpstr>
      <vt:lpstr>Arial</vt:lpstr>
      <vt:lpstr>Lucida Sans Unicode</vt:lpstr>
      <vt:lpstr>Times New Roman</vt:lpstr>
      <vt:lpstr>Wingdings</vt:lpstr>
      <vt:lpstr>KGUILD005[1]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노트 모양 디자인</dc:subject>
  <dc:creator>TaekHun Lee</dc:creator>
  <dc:description/>
  <cp:lastModifiedBy>TaekHun Lee</cp:lastModifiedBy>
  <cp:revision>1171</cp:revision>
  <dcterms:created xsi:type="dcterms:W3CDTF">2001-11-15T01:44:11Z</dcterms:created>
  <dcterms:modified xsi:type="dcterms:W3CDTF">2015-09-29T21:18:26Z</dcterms:modified>
</cp:coreProperties>
</file>