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24" r:id="rId2"/>
    <p:sldId id="432" r:id="rId3"/>
    <p:sldId id="452" r:id="rId4"/>
    <p:sldId id="453" r:id="rId5"/>
    <p:sldId id="454" r:id="rId6"/>
    <p:sldId id="449" r:id="rId7"/>
    <p:sldId id="450" r:id="rId8"/>
    <p:sldId id="442" r:id="rId9"/>
    <p:sldId id="448" r:id="rId10"/>
    <p:sldId id="457" r:id="rId11"/>
    <p:sldId id="446" r:id="rId12"/>
    <p:sldId id="447" r:id="rId13"/>
  </p:sldIdLst>
  <p:sldSz cx="9144000" cy="6858000" type="screen4x3"/>
  <p:notesSz cx="6797675" cy="9926638"/>
  <p:defaultTextStyle>
    <a:defPPr>
      <a:defRPr lang="en-US"/>
    </a:defPPr>
    <a:lvl1pPr algn="ctr" rtl="0" fontAlgn="base" latinLnBrk="1">
      <a:spcBef>
        <a:spcPct val="0"/>
      </a:spcBef>
      <a:spcAft>
        <a:spcPct val="0"/>
      </a:spcAft>
      <a:defRPr kumimoji="1" sz="40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굴림" charset="-127"/>
        <a:ea typeface="굴림" charset="-127"/>
        <a:cs typeface="+mn-cs"/>
      </a:defRPr>
    </a:lvl1pPr>
    <a:lvl2pPr marL="457200" algn="ctr" rtl="0" fontAlgn="base" latinLnBrk="1">
      <a:spcBef>
        <a:spcPct val="0"/>
      </a:spcBef>
      <a:spcAft>
        <a:spcPct val="0"/>
      </a:spcAft>
      <a:defRPr kumimoji="1" sz="40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굴림" charset="-127"/>
        <a:ea typeface="굴림" charset="-127"/>
        <a:cs typeface="+mn-cs"/>
      </a:defRPr>
    </a:lvl2pPr>
    <a:lvl3pPr marL="914400" algn="ctr" rtl="0" fontAlgn="base" latinLnBrk="1">
      <a:spcBef>
        <a:spcPct val="0"/>
      </a:spcBef>
      <a:spcAft>
        <a:spcPct val="0"/>
      </a:spcAft>
      <a:defRPr kumimoji="1" sz="40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굴림" charset="-127"/>
        <a:ea typeface="굴림" charset="-127"/>
        <a:cs typeface="+mn-cs"/>
      </a:defRPr>
    </a:lvl3pPr>
    <a:lvl4pPr marL="1371600" algn="ctr" rtl="0" fontAlgn="base" latinLnBrk="1">
      <a:spcBef>
        <a:spcPct val="0"/>
      </a:spcBef>
      <a:spcAft>
        <a:spcPct val="0"/>
      </a:spcAft>
      <a:defRPr kumimoji="1" sz="40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굴림" charset="-127"/>
        <a:ea typeface="굴림" charset="-127"/>
        <a:cs typeface="+mn-cs"/>
      </a:defRPr>
    </a:lvl4pPr>
    <a:lvl5pPr marL="1828800" algn="ctr" rtl="0" fontAlgn="base" latinLnBrk="1">
      <a:spcBef>
        <a:spcPct val="0"/>
      </a:spcBef>
      <a:spcAft>
        <a:spcPct val="0"/>
      </a:spcAft>
      <a:defRPr kumimoji="1" sz="40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sz="40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sz="40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sz="40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sz="40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8">
          <p15:clr>
            <a:srgbClr val="A4A3A4"/>
          </p15:clr>
        </p15:guide>
        <p15:guide id="2" pos="29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66FF"/>
    <a:srgbClr val="FFFFD9"/>
    <a:srgbClr val="FFFFA7"/>
    <a:srgbClr val="009900"/>
    <a:srgbClr val="FFFFFF"/>
    <a:srgbClr val="339966"/>
    <a:srgbClr val="6699FF"/>
    <a:srgbClr val="000066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5232" autoAdjust="0"/>
  </p:normalViewPr>
  <p:slideViewPr>
    <p:cSldViewPr>
      <p:cViewPr varScale="1">
        <p:scale>
          <a:sx n="112" d="100"/>
          <a:sy n="112" d="100"/>
        </p:scale>
        <p:origin x="1794" y="102"/>
      </p:cViewPr>
      <p:guideLst>
        <p:guide orient="horz" pos="2688"/>
        <p:guide pos="292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3288" y="-9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5" Type="http://schemas.openxmlformats.org/officeDocument/2006/relationships/slide" Target="slides/slide6.xml"/><Relationship Id="rId10" Type="http://schemas.openxmlformats.org/officeDocument/2006/relationships/slide" Target="slides/slide11.xml"/><Relationship Id="rId4" Type="http://schemas.openxmlformats.org/officeDocument/2006/relationships/slide" Target="slides/slide5.xml"/><Relationship Id="rId9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t" anchorCtr="0" compatLnSpc="1">
            <a:prstTxWarp prst="textNoShape">
              <a:avLst/>
            </a:prstTxWarp>
          </a:bodyPr>
          <a:lstStyle>
            <a:lvl1pPr algn="l" defTabSz="920504" latinLnBrk="0">
              <a:defRPr kumimoji="0" sz="13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altLang="ko-KR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814" y="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t" anchorCtr="0" compatLnSpc="1">
            <a:prstTxWarp prst="textNoShape">
              <a:avLst/>
            </a:prstTxWarp>
          </a:bodyPr>
          <a:lstStyle>
            <a:lvl1pPr algn="r" defTabSz="920504" latinLnBrk="0">
              <a:defRPr kumimoji="0" sz="13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altLang="ko-KR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84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b" anchorCtr="0" compatLnSpc="1">
            <a:prstTxWarp prst="textNoShape">
              <a:avLst/>
            </a:prstTxWarp>
          </a:bodyPr>
          <a:lstStyle>
            <a:lvl1pPr algn="l" defTabSz="920504" latinLnBrk="0">
              <a:defRPr kumimoji="0" sz="13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altLang="ko-KR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814" y="943084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b" anchorCtr="0" compatLnSpc="1">
            <a:prstTxWarp prst="textNoShape">
              <a:avLst/>
            </a:prstTxWarp>
          </a:bodyPr>
          <a:lstStyle>
            <a:lvl1pPr algn="r" defTabSz="920504" latinLnBrk="0">
              <a:defRPr kumimoji="0" sz="13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0CAFEB44-B677-4DDC-A2B3-11D1FEA5C51B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2931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t" anchorCtr="0" compatLnSpc="1">
            <a:prstTxWarp prst="textNoShape">
              <a:avLst/>
            </a:prstTxWarp>
          </a:bodyPr>
          <a:lstStyle>
            <a:lvl1pPr algn="l" defTabSz="920504" latinLnBrk="0">
              <a:defRPr kumimoji="0" sz="13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altLang="ko-KR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14" y="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t" anchorCtr="0" compatLnSpc="1">
            <a:prstTxWarp prst="textNoShape">
              <a:avLst/>
            </a:prstTxWarp>
          </a:bodyPr>
          <a:lstStyle>
            <a:lvl1pPr algn="r" defTabSz="920504" latinLnBrk="0">
              <a:defRPr kumimoji="0" sz="13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altLang="ko-KR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52" y="4714653"/>
            <a:ext cx="4985772" cy="446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84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b" anchorCtr="0" compatLnSpc="1">
            <a:prstTxWarp prst="textNoShape">
              <a:avLst/>
            </a:prstTxWarp>
          </a:bodyPr>
          <a:lstStyle>
            <a:lvl1pPr algn="l" defTabSz="920504" latinLnBrk="0">
              <a:defRPr kumimoji="0" sz="13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altLang="ko-KR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14" y="943084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b" anchorCtr="0" compatLnSpc="1">
            <a:prstTxWarp prst="textNoShape">
              <a:avLst/>
            </a:prstTxWarp>
          </a:bodyPr>
          <a:lstStyle>
            <a:lvl1pPr algn="r" defTabSz="920504" latinLnBrk="0">
              <a:defRPr kumimoji="0" sz="13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8FEE8FC6-DE3F-449A-8CD4-00800D734995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26347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6C94C5-988F-4407-B31D-9DA2EAADC8B1}" type="slidenum">
              <a:rPr lang="ko-KR" altLang="en-US"/>
              <a:pPr/>
              <a:t>2</a:t>
            </a:fld>
            <a:endParaRPr lang="en-US" altLang="ko-KR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3808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6C94C5-988F-4407-B31D-9DA2EAADC8B1}" type="slidenum">
              <a:rPr lang="ko-KR" altLang="en-US"/>
              <a:pPr/>
              <a:t>11</a:t>
            </a:fld>
            <a:endParaRPr lang="en-US" altLang="ko-KR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08751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6C94C5-988F-4407-B31D-9DA2EAADC8B1}" type="slidenum">
              <a:rPr lang="ko-KR" altLang="en-US"/>
              <a:pPr/>
              <a:t>12</a:t>
            </a:fld>
            <a:endParaRPr lang="en-US" altLang="ko-KR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40827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6C94C5-988F-4407-B31D-9DA2EAADC8B1}" type="slidenum">
              <a:rPr lang="ko-KR" altLang="en-US"/>
              <a:pPr/>
              <a:t>3</a:t>
            </a:fld>
            <a:endParaRPr lang="en-US" altLang="ko-KR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33805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6C94C5-988F-4407-B31D-9DA2EAADC8B1}" type="slidenum">
              <a:rPr lang="ko-KR" altLang="en-US"/>
              <a:pPr/>
              <a:t>4</a:t>
            </a:fld>
            <a:endParaRPr lang="en-US" altLang="ko-KR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065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6C94C5-988F-4407-B31D-9DA2EAADC8B1}" type="slidenum">
              <a:rPr lang="ko-KR" altLang="en-US"/>
              <a:pPr/>
              <a:t>5</a:t>
            </a:fld>
            <a:endParaRPr lang="en-US" altLang="ko-KR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96153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6C94C5-988F-4407-B31D-9DA2EAADC8B1}" type="slidenum">
              <a:rPr lang="ko-KR" altLang="en-US"/>
              <a:pPr/>
              <a:t>6</a:t>
            </a:fld>
            <a:endParaRPr lang="en-US" altLang="ko-KR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7926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6C94C5-988F-4407-B31D-9DA2EAADC8B1}" type="slidenum">
              <a:rPr lang="ko-KR" altLang="en-US"/>
              <a:pPr/>
              <a:t>7</a:t>
            </a:fld>
            <a:endParaRPr lang="en-US" altLang="ko-KR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7132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6C94C5-988F-4407-B31D-9DA2EAADC8B1}" type="slidenum">
              <a:rPr lang="ko-KR" altLang="en-US"/>
              <a:pPr/>
              <a:t>8</a:t>
            </a:fld>
            <a:endParaRPr lang="en-US" altLang="ko-KR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2822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6C94C5-988F-4407-B31D-9DA2EAADC8B1}" type="slidenum">
              <a:rPr lang="ko-KR" altLang="en-US"/>
              <a:pPr/>
              <a:t>9</a:t>
            </a:fld>
            <a:endParaRPr lang="en-US" altLang="ko-KR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14194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6C94C5-988F-4407-B31D-9DA2EAADC8B1}" type="slidenum">
              <a:rPr lang="ko-KR" altLang="en-US"/>
              <a:pPr/>
              <a:t>10</a:t>
            </a:fld>
            <a:endParaRPr lang="en-US" altLang="ko-KR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96633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5" name="Group 49"/>
          <p:cNvGrpSpPr>
            <a:grpSpLocks/>
          </p:cNvGrpSpPr>
          <p:nvPr/>
        </p:nvGrpSpPr>
        <p:grpSpPr bwMode="auto">
          <a:xfrm>
            <a:off x="0" y="1781175"/>
            <a:ext cx="9144000" cy="1419225"/>
            <a:chOff x="0" y="1296"/>
            <a:chExt cx="5760" cy="894"/>
          </a:xfrm>
        </p:grpSpPr>
        <p:sp>
          <p:nvSpPr>
            <p:cNvPr id="4144" name="Rectangle 48"/>
            <p:cNvSpPr>
              <a:spLocks noChangeArrowheads="1"/>
            </p:cNvSpPr>
            <p:nvPr userDrawn="1"/>
          </p:nvSpPr>
          <p:spPr bwMode="auto">
            <a:xfrm>
              <a:off x="0" y="1296"/>
              <a:ext cx="5760" cy="8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4143" name="Picture 47" descr="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296"/>
              <a:ext cx="5424" cy="89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DF467A-0665-4462-A24F-419F1EB51B4C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76200"/>
            <a:ext cx="1905000" cy="60198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066800" y="76200"/>
            <a:ext cx="5562600" cy="60198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1505D6-00C4-4072-971B-F1C4D05D3722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1F7D0A-D435-4453-B9DA-989F7767210D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59E8EB-48B8-4CC6-B69F-43174429FC44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066800" y="1066800"/>
            <a:ext cx="3733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0" y="1066800"/>
            <a:ext cx="3733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8594F2-22FD-409D-9CD6-A9BAC1AE2470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A99D79-F4F1-4652-BF69-0B30A0EE1431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86C0B7-F7C7-4AED-B71F-A71E6411FAC6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B9728F-FFF0-49C0-A787-AC4AAC3C282C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4FBDC3-D38B-4AF2-AA2F-B7D0BCA0198A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382E50-4969-4AFB-9CBB-9A1ABE332254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6600"/>
            </a:gs>
            <a:gs pos="50000">
              <a:srgbClr val="FFFFFF"/>
            </a:gs>
            <a:gs pos="100000">
              <a:srgbClr val="336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Rectangle 105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19" name="Rectangle 95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14825" y="6402388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0">
              <a:defRPr kumimoji="0" sz="1200" b="1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C71C1677-9439-4EE4-AB5E-C88F79416CA3}" type="slidenum">
              <a:rPr lang="ko-KR" altLang="en-US"/>
              <a:pPr/>
              <a:t>‹#›</a:t>
            </a:fld>
            <a:endParaRPr lang="en-US" altLang="ko-K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066800"/>
            <a:ext cx="7620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핵심기능의 주요경쟁</a:t>
            </a:r>
            <a:r>
              <a:rPr lang="en-US" altLang="ko-KR" smtClean="0"/>
              <a:t>Maker </a:t>
            </a:r>
            <a:r>
              <a:rPr lang="ko-KR" altLang="en-US" smtClean="0"/>
              <a:t>제품대비</a:t>
            </a:r>
          </a:p>
          <a:p>
            <a:pPr lvl="0"/>
            <a:r>
              <a:rPr lang="ko-KR" altLang="en-US" smtClean="0"/>
              <a:t>             </a:t>
            </a:r>
            <a:r>
              <a:rPr lang="en-US" altLang="ko-KR" smtClean="0"/>
              <a:t>DVR</a:t>
            </a:r>
          </a:p>
        </p:txBody>
      </p:sp>
      <p:pic>
        <p:nvPicPr>
          <p:cNvPr id="1118" name="Picture 94" descr="to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8305800" cy="109061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7620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III-3. Product Feature</a:t>
            </a:r>
            <a:endParaRPr lang="ko-KR" altLang="en-US" smtClean="0"/>
          </a:p>
        </p:txBody>
      </p:sp>
      <p:sp>
        <p:nvSpPr>
          <p:cNvPr id="1122" name="Rectangle 98"/>
          <p:cNvSpPr>
            <a:spLocks noChangeArrowheads="1"/>
          </p:cNvSpPr>
          <p:nvPr/>
        </p:nvSpPr>
        <p:spPr bwMode="auto">
          <a:xfrm>
            <a:off x="4495800" y="3886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4D4D4D"/>
            </a:outerShdw>
          </a:effec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123" name="Line 99"/>
          <p:cNvSpPr>
            <a:spLocks noChangeShapeType="1"/>
          </p:cNvSpPr>
          <p:nvPr/>
        </p:nvSpPr>
        <p:spPr bwMode="auto">
          <a:xfrm>
            <a:off x="1066800" y="243840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dist="35921" dir="2700000" algn="ctr" rotWithShape="0">
              <a:srgbClr val="4D4D4D"/>
            </a:outerShdw>
          </a:effectLst>
        </p:spPr>
        <p:txBody>
          <a:bodyPr wrap="none">
            <a:spAutoFit/>
          </a:bodyPr>
          <a:lstStyle/>
          <a:p>
            <a:endParaRPr lang="ko-KR" altLang="en-US"/>
          </a:p>
        </p:txBody>
      </p:sp>
      <p:sp>
        <p:nvSpPr>
          <p:cNvPr id="1124" name="Line 100"/>
          <p:cNvSpPr>
            <a:spLocks noChangeShapeType="1"/>
          </p:cNvSpPr>
          <p:nvPr/>
        </p:nvSpPr>
        <p:spPr bwMode="auto">
          <a:xfrm>
            <a:off x="1066800" y="2286000"/>
            <a:ext cx="7620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dist="35921" dir="2700000" algn="ctr" rotWithShape="0">
              <a:srgbClr val="4D4D4D"/>
            </a:outerShdw>
          </a:effectLst>
        </p:spPr>
        <p:txBody>
          <a:bodyPr wrap="none">
            <a:spAutoFit/>
          </a:bodyPr>
          <a:lstStyle/>
          <a:p>
            <a:endParaRPr lang="ko-KR" altLang="en-US"/>
          </a:p>
        </p:txBody>
      </p:sp>
      <p:pic>
        <p:nvPicPr>
          <p:cNvPr id="1133" name="Picture 109" descr="캔탑스로고 2기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35825" y="6345238"/>
            <a:ext cx="1295400" cy="4699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HY각헤드라인M" pitchFamily="18" charset="-127"/>
          <a:ea typeface="HY각헤드라인M" pitchFamily="18" charset="-127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HY각헤드라인M" pitchFamily="18" charset="-127"/>
          <a:ea typeface="HY각헤드라인M" pitchFamily="18" charset="-127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HY각헤드라인M" pitchFamily="18" charset="-127"/>
          <a:ea typeface="HY각헤드라인M" pitchFamily="18" charset="-127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HY각헤드라인M" pitchFamily="18" charset="-127"/>
          <a:ea typeface="HY각헤드라인M" pitchFamily="18" charset="-127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HY각헤드라인M" pitchFamily="18" charset="-127"/>
          <a:ea typeface="HY각헤드라인M" pitchFamily="18" charset="-127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HY각헤드라인M" pitchFamily="18" charset="-127"/>
          <a:ea typeface="HY각헤드라인M" pitchFamily="18" charset="-127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HY각헤드라인M" pitchFamily="18" charset="-127"/>
          <a:ea typeface="HY각헤드라인M" pitchFamily="18" charset="-127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HY각헤드라인M" pitchFamily="18" charset="-127"/>
          <a:ea typeface="HY각헤드라인M" pitchFamily="18" charset="-127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¡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 txBox="1">
            <a:spLocks noChangeArrowheads="1"/>
          </p:cNvSpPr>
          <p:nvPr/>
        </p:nvSpPr>
        <p:spPr bwMode="auto">
          <a:xfrm>
            <a:off x="2285984" y="1804990"/>
            <a:ext cx="6238900" cy="133825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eaLnBrk="0" latinLnBrk="0" hangingPunct="0">
              <a:lnSpc>
                <a:spcPct val="110000"/>
              </a:lnSpc>
              <a:defRPr/>
            </a:pPr>
            <a:r>
              <a:rPr kumimoji="0" lang="en-US" altLang="ko-KR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IR PIO </a:t>
            </a:r>
            <a:r>
              <a:rPr kumimoji="0" lang="ko-KR" altLang="en-US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제품 소개</a:t>
            </a:r>
            <a:endParaRPr kumimoji="0" lang="ko-KR" altLang="en-US" b="1" kern="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20"/>
          <p:cNvSpPr txBox="1">
            <a:spLocks noChangeArrowheads="1"/>
          </p:cNvSpPr>
          <p:nvPr/>
        </p:nvSpPr>
        <p:spPr bwMode="auto">
          <a:xfrm>
            <a:off x="3505200" y="3733800"/>
            <a:ext cx="2438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latinLnBrk="0" hangingPunct="0">
              <a:lnSpc>
                <a:spcPct val="50000"/>
              </a:lnSpc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endParaRPr kumimoji="0" lang="ko-KR" altLang="en-US" sz="2400" b="0" dirty="0">
              <a:solidFill>
                <a:schemeClr val="tx1"/>
              </a:solidFill>
              <a:latin typeface="Arial" charset="0"/>
            </a:endParaRPr>
          </a:p>
          <a:p>
            <a:pPr eaLnBrk="0" latinLnBrk="0" hangingPunct="0">
              <a:lnSpc>
                <a:spcPct val="50000"/>
              </a:lnSpc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r>
              <a:rPr kumimoji="0" lang="ko-KR" altLang="en-US" sz="2400" b="0" dirty="0">
                <a:solidFill>
                  <a:schemeClr val="tx1"/>
                </a:solidFill>
                <a:latin typeface="Arial" charset="0"/>
              </a:rPr>
              <a:t>20</a:t>
            </a:r>
            <a:r>
              <a:rPr kumimoji="0" lang="en-US" altLang="ko-KR" sz="2400" b="0" dirty="0" smtClean="0">
                <a:solidFill>
                  <a:schemeClr val="tx1"/>
                </a:solidFill>
                <a:latin typeface="Arial" charset="0"/>
              </a:rPr>
              <a:t>14. 11. 27</a:t>
            </a:r>
            <a:endParaRPr kumimoji="0" lang="en-US" altLang="ko-KR" sz="2400" b="0" dirty="0">
              <a:solidFill>
                <a:schemeClr val="tx1"/>
              </a:solidFill>
              <a:latin typeface="Arial" charset="0"/>
            </a:endParaRPr>
          </a:p>
          <a:p>
            <a:pPr eaLnBrk="0" latinLnBrk="0" hangingPunct="0">
              <a:lnSpc>
                <a:spcPct val="50000"/>
              </a:lnSpc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endParaRPr kumimoji="0" lang="ko-KR" altLang="en-US" sz="2400" b="0" dirty="0">
              <a:solidFill>
                <a:schemeClr val="tx1"/>
              </a:solidFill>
              <a:latin typeface="Arial" charset="0"/>
            </a:endParaRPr>
          </a:p>
          <a:p>
            <a:pPr eaLnBrk="0" latinLnBrk="0" hangingPunct="0">
              <a:lnSpc>
                <a:spcPct val="50000"/>
              </a:lnSpc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endParaRPr kumimoji="0" lang="ko-KR" altLang="en-US" sz="2400" b="0" dirty="0">
              <a:solidFill>
                <a:schemeClr val="tx1"/>
              </a:solidFill>
              <a:latin typeface="Arial" charset="0"/>
            </a:endParaRPr>
          </a:p>
          <a:p>
            <a:pPr eaLnBrk="0" latinLnBrk="0" hangingPunct="0">
              <a:lnSpc>
                <a:spcPct val="50000"/>
              </a:lnSpc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endParaRPr kumimoji="0" lang="ko-KR" altLang="en-US" sz="2400" b="0" dirty="0">
              <a:solidFill>
                <a:schemeClr val="tx1"/>
              </a:solidFill>
              <a:latin typeface="Arial" charset="0"/>
            </a:endParaRPr>
          </a:p>
          <a:p>
            <a:pPr eaLnBrk="0" latinLnBrk="0" hangingPunct="0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r>
              <a:rPr kumimoji="0" lang="en-US" altLang="ko-KR" sz="2800" b="0" dirty="0" smtClean="0">
                <a:solidFill>
                  <a:schemeClr val="tx1"/>
                </a:solidFill>
                <a:latin typeface="Arial" charset="0"/>
              </a:rPr>
              <a:t>CanTops</a:t>
            </a:r>
            <a:endParaRPr kumimoji="0" lang="en-US" altLang="ko-KR" sz="2800" b="0" dirty="0">
              <a:solidFill>
                <a:schemeClr val="tx1"/>
              </a:solidFill>
              <a:latin typeface="Lucida Sans Unicode" pitchFamily="34" charset="0"/>
            </a:endParaRPr>
          </a:p>
          <a:p>
            <a:pPr eaLnBrk="0" latinLnBrk="0" hangingPunct="0">
              <a:lnSpc>
                <a:spcPct val="50000"/>
              </a:lnSpc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endParaRPr kumimoji="0" lang="en-US" altLang="ko-KR" sz="1800" b="0" dirty="0">
              <a:solidFill>
                <a:schemeClr val="tx1"/>
              </a:solidFill>
              <a:latin typeface="Lucida Sans Unicode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화살표 연결선 14"/>
          <p:cNvCxnSpPr/>
          <p:nvPr/>
        </p:nvCxnSpPr>
        <p:spPr bwMode="auto">
          <a:xfrm flipH="1">
            <a:off x="7797072" y="2852389"/>
            <a:ext cx="259018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A0893-24FC-4719-ADF5-EBC65FA72EA8}" type="slidenum">
              <a:rPr lang="ko-KR" altLang="en-US"/>
              <a:pPr/>
              <a:t>10</a:t>
            </a:fld>
            <a:endParaRPr lang="en-US" altLang="ko-KR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1066800" y="88900"/>
            <a:ext cx="786291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latinLnBrk="0"/>
            <a:r>
              <a:rPr kumimoji="0" lang="en-US" altLang="ko-K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각헤드라인M" pitchFamily="18" charset="-127"/>
                <a:ea typeface="HY각헤드라인M" pitchFamily="18" charset="-127"/>
              </a:rPr>
              <a:t>4. IR-PMAN </a:t>
            </a:r>
            <a:r>
              <a:rPr kumimoji="0" lang="ko-KR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각헤드라인M" pitchFamily="18" charset="-127"/>
                <a:ea typeface="HY각헤드라인M" pitchFamily="18" charset="-127"/>
              </a:rPr>
              <a:t>소개</a:t>
            </a:r>
            <a:endParaRPr kumimoji="0" lang="ko-KR" alt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Y각헤드라인M" pitchFamily="18" charset="-127"/>
              <a:ea typeface="HY각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1883" y="1052736"/>
            <a:ext cx="8964613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65" tIns="44783" rIns="89565" bIns="44783"/>
          <a:lstStyle/>
          <a:p>
            <a:pPr marL="36000" lvl="1" indent="457200" algn="l" defTabSz="895350" latinLnBrk="0">
              <a:lnSpc>
                <a:spcPts val="1700"/>
              </a:lnSpc>
              <a:spcBef>
                <a:spcPts val="400"/>
              </a:spcBef>
              <a:buClr>
                <a:schemeClr val="tx1"/>
              </a:buClr>
              <a:buSzPct val="80000"/>
            </a:pPr>
            <a:r>
              <a:rPr kumimoji="0" lang="en-US" altLang="ko-KR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1) </a:t>
            </a:r>
            <a:r>
              <a:rPr kumimoji="0" lang="ko-KR" altLang="en-US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제품 특징 및 기능</a:t>
            </a:r>
            <a:endParaRPr kumimoji="0" lang="en-US" altLang="ko-KR" sz="18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80000" lvl="2" indent="-279400" algn="l" defTabSz="895350" latinLnBrk="0">
              <a:lnSpc>
                <a:spcPts val="1700"/>
              </a:lnSpc>
              <a:spcBef>
                <a:spcPts val="4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무선 원격 통신으로 </a:t>
            </a:r>
            <a:r>
              <a:rPr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PIO</a:t>
            </a:r>
            <a:r>
              <a:rPr lang="ko-KR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의 상태 정보</a:t>
            </a:r>
            <a:r>
              <a:rPr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확인</a:t>
            </a:r>
            <a:endParaRPr lang="en-US" altLang="ko-KR" sz="16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80000" lvl="2" indent="-279400" algn="l" defTabSz="895350" latinLnBrk="0">
              <a:lnSpc>
                <a:spcPts val="1700"/>
              </a:lnSpc>
              <a:spcBef>
                <a:spcPts val="4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IR </a:t>
            </a:r>
            <a:r>
              <a:rPr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및 </a:t>
            </a:r>
            <a:r>
              <a:rPr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RF </a:t>
            </a:r>
            <a:r>
              <a:rPr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통신으로 무선 원격 제어</a:t>
            </a:r>
            <a:endParaRPr lang="en-US" altLang="ko-KR" sz="16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332000" lvl="3" indent="-279400" algn="l" defTabSz="895350" latinLnBrk="0">
              <a:lnSpc>
                <a:spcPts val="1700"/>
              </a:lnSpc>
              <a:spcBef>
                <a:spcPts val="4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</a:pP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원거리에서도 간편하게 설비 </a:t>
            </a: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PIO </a:t>
            </a: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제어  </a:t>
            </a: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1332000" lvl="3" indent="-279400" algn="l" defTabSz="895350" latinLnBrk="0">
              <a:lnSpc>
                <a:spcPts val="1700"/>
              </a:lnSpc>
              <a:spcBef>
                <a:spcPts val="4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</a:pP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다수의 인원이 필요 없고 작업 시간이 상당 부분 절약 됨 </a:t>
            </a:r>
            <a:endParaRPr lang="en-US" altLang="ko-KR" sz="16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80000" lvl="2" indent="-279400" algn="l" defTabSz="895350" latinLnBrk="0">
              <a:lnSpc>
                <a:spcPts val="1700"/>
              </a:lnSpc>
              <a:spcBef>
                <a:spcPts val="4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설비</a:t>
            </a:r>
            <a:r>
              <a:rPr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PIO</a:t>
            </a:r>
            <a:r>
              <a:rPr lang="ko-KR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에 저장된 통신 데이터</a:t>
            </a:r>
            <a:r>
              <a:rPr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다운로드 </a:t>
            </a:r>
            <a:r>
              <a:rPr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기능</a:t>
            </a:r>
            <a:endParaRPr lang="en-US" altLang="ko-KR" sz="16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368000" lvl="3" indent="-279400" algn="l" defTabSz="895350" latinLnBrk="0">
              <a:lnSpc>
                <a:spcPts val="1700"/>
              </a:lnSpc>
              <a:spcBef>
                <a:spcPts val="4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</a:pP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반송 시작부터 종료 시까지 작업 상황에 대한 통신</a:t>
            </a:r>
            <a:endParaRPr kumimoji="0" lang="en-US" altLang="ko-KR" sz="14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368000" lvl="3" indent="-279400" algn="l" defTabSz="895350" latinLnBrk="0">
              <a:lnSpc>
                <a:spcPts val="1700"/>
              </a:lnSpc>
              <a:spcBef>
                <a:spcPts val="400"/>
              </a:spcBef>
              <a:buClr>
                <a:schemeClr val="tx1"/>
              </a:buClr>
              <a:buSzPct val="80000"/>
            </a:pP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  </a:t>
            </a: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 데이터를 무선으로 간편하게 다운로드   </a:t>
            </a: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1080000" lvl="2" indent="-279400" algn="l" defTabSz="895350" latinLnBrk="0">
              <a:lnSpc>
                <a:spcPts val="1700"/>
              </a:lnSpc>
              <a:spcBef>
                <a:spcPts val="4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F/W </a:t>
            </a:r>
            <a:r>
              <a:rPr lang="ko-KR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다운로드 </a:t>
            </a:r>
            <a:r>
              <a:rPr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기능</a:t>
            </a:r>
            <a:r>
              <a:rPr lang="ko-KR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6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368000" lvl="3" indent="-279400" algn="l" defTabSz="895350" latinLnBrk="0">
              <a:lnSpc>
                <a:spcPts val="1700"/>
              </a:lnSpc>
              <a:spcBef>
                <a:spcPts val="4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</a:pP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하드웨어 교체 없이도 기능 개선에 필요한 기능을</a:t>
            </a:r>
            <a:endParaRPr kumimoji="0" lang="en-US" altLang="ko-KR" sz="14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368000" lvl="3" indent="-279400" algn="l" defTabSz="895350" latinLnBrk="0">
              <a:lnSpc>
                <a:spcPts val="1700"/>
              </a:lnSpc>
              <a:spcBef>
                <a:spcPts val="400"/>
              </a:spcBef>
              <a:buClr>
                <a:schemeClr val="tx1"/>
              </a:buClr>
              <a:buSzPct val="80000"/>
            </a:pP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   </a:t>
            </a: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무선으로 간편하게 </a:t>
            </a: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F/W </a:t>
            </a: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업데이트</a:t>
            </a:r>
            <a:endParaRPr lang="en-US" altLang="ko-KR" sz="16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80000" lvl="2" indent="-279400" algn="l" defTabSz="895350" latinLnBrk="0">
              <a:lnSpc>
                <a:spcPts val="1700"/>
              </a:lnSpc>
              <a:spcBef>
                <a:spcPts val="4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다양한 </a:t>
            </a:r>
            <a:r>
              <a:rPr lang="ko-KR" altLang="en-US" sz="1600" dirty="0" err="1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파라미터</a:t>
            </a:r>
            <a:r>
              <a:rPr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설정</a:t>
            </a:r>
            <a:endParaRPr lang="en-US" altLang="ko-KR" sz="16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368000" lvl="3" indent="-279400" algn="l" defTabSz="895350" latinLnBrk="0">
              <a:lnSpc>
                <a:spcPts val="1700"/>
              </a:lnSpc>
              <a:spcBef>
                <a:spcPts val="4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</a:pPr>
            <a:r>
              <a:rPr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설비 </a:t>
            </a:r>
            <a:r>
              <a:rPr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PIO F/W </a:t>
            </a:r>
            <a:r>
              <a:rPr lang="ko-KR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버전 확인</a:t>
            </a:r>
            <a:r>
              <a:rPr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, RTC </a:t>
            </a:r>
            <a:r>
              <a:rPr lang="ko-KR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설정</a:t>
            </a:r>
            <a:r>
              <a:rPr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디버깅 모니터링 등</a:t>
            </a:r>
            <a:endParaRPr lang="en-US" altLang="ko-KR" sz="14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368000" lvl="3" indent="-279400" algn="l" defTabSz="895350" latinLnBrk="0">
              <a:lnSpc>
                <a:spcPts val="1700"/>
              </a:lnSpc>
              <a:spcBef>
                <a:spcPts val="400"/>
              </a:spcBef>
              <a:buClr>
                <a:schemeClr val="tx1"/>
              </a:buClr>
              <a:buSzPct val="80000"/>
            </a:pPr>
            <a:r>
              <a:rPr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다양한 </a:t>
            </a:r>
            <a:r>
              <a:rPr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기능 설정</a:t>
            </a:r>
            <a:endParaRPr lang="en-US" altLang="ko-KR" sz="14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80000" lvl="2" indent="-279400" algn="l" defTabSz="895350" latinLnBrk="0">
              <a:lnSpc>
                <a:spcPts val="1700"/>
              </a:lnSpc>
              <a:spcBef>
                <a:spcPts val="4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OHT/EQP </a:t>
            </a:r>
            <a:r>
              <a:rPr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에뮬레이션 기능</a:t>
            </a:r>
            <a:endParaRPr lang="en-US" altLang="ko-KR" sz="14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368000" lvl="3" indent="-279400" algn="l" defTabSz="895350" latinLnBrk="0">
              <a:lnSpc>
                <a:spcPts val="1700"/>
              </a:lnSpc>
              <a:spcBef>
                <a:spcPts val="4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</a:pPr>
            <a:r>
              <a:rPr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VHL</a:t>
            </a:r>
            <a:r>
              <a:rPr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이나 설비 </a:t>
            </a:r>
            <a:r>
              <a:rPr lang="ko-KR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없이</a:t>
            </a:r>
            <a:r>
              <a:rPr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도</a:t>
            </a:r>
            <a:r>
              <a:rPr lang="ko-KR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자동</a:t>
            </a:r>
            <a:r>
              <a:rPr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및</a:t>
            </a:r>
            <a:r>
              <a:rPr lang="ko-KR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수동으로 </a:t>
            </a:r>
            <a:r>
              <a:rPr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SEMI-E84 </a:t>
            </a:r>
            <a:r>
              <a:rPr lang="ko-KR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규격에</a:t>
            </a:r>
            <a:endParaRPr lang="en-US" altLang="ko-KR" sz="14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368000" lvl="3" indent="-279400" algn="l" defTabSz="895350" latinLnBrk="0">
              <a:lnSpc>
                <a:spcPts val="1700"/>
              </a:lnSpc>
              <a:spcBef>
                <a:spcPts val="400"/>
              </a:spcBef>
              <a:buClr>
                <a:schemeClr val="tx1"/>
              </a:buClr>
              <a:buSzPct val="80000"/>
            </a:pPr>
            <a:r>
              <a:rPr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의한</a:t>
            </a:r>
            <a:r>
              <a:rPr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EMULATION </a:t>
            </a:r>
          </a:p>
          <a:p>
            <a:pPr marL="1368000" lvl="3" indent="-279400" algn="l" defTabSz="895350" latinLnBrk="0">
              <a:lnSpc>
                <a:spcPts val="1700"/>
              </a:lnSpc>
              <a:spcBef>
                <a:spcPts val="4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</a:pP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EMULATION</a:t>
            </a:r>
            <a:r>
              <a:rPr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을 위한 </a:t>
            </a: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타이밍 설정</a:t>
            </a:r>
            <a:endParaRPr kumimoji="0" lang="en-US" altLang="ko-KR" sz="14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368000" lvl="3" indent="-279400" algn="l" defTabSz="895350" latinLnBrk="0">
              <a:lnSpc>
                <a:spcPts val="1700"/>
              </a:lnSpc>
              <a:spcBef>
                <a:spcPts val="4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</a:pP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설비를 라인에 반입하기 전에 </a:t>
            </a: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E84</a:t>
            </a: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기능 검수용으로 활용 </a:t>
            </a:r>
            <a:endParaRPr kumimoji="0" lang="en-US" altLang="ko-KR" sz="14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9537" y="1434643"/>
            <a:ext cx="1707951" cy="407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 bwMode="auto">
          <a:xfrm>
            <a:off x="8028384" y="2742135"/>
            <a:ext cx="906563" cy="2308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ko-KR" sz="9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바탕" pitchFamily="18" charset="-127"/>
              </a:rPr>
              <a:t>RS 232 CON.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76271" y="5514177"/>
            <a:ext cx="1544012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kumimoji="0" lang="en-US" altLang="ko-KR" sz="14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&lt; PMAN </a:t>
            </a:r>
            <a:r>
              <a:rPr kumimoji="0" lang="ko-KR" altLang="en-US" sz="14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구성 </a:t>
            </a:r>
            <a:r>
              <a:rPr kumimoji="0" lang="en-US" altLang="ko-KR" sz="14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&gt;</a:t>
            </a:r>
            <a:endParaRPr lang="ko-KR" altLang="en-US" sz="14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6444771" y="1503273"/>
            <a:ext cx="712300" cy="20758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ko-KR" sz="9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바탕" pitchFamily="18" charset="-127"/>
              </a:rPr>
              <a:t>IR </a:t>
            </a:r>
            <a:r>
              <a:rPr lang="ko-KR" altLang="en-US" sz="900" b="1" dirty="0" err="1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바탕" pitchFamily="18" charset="-127"/>
              </a:rPr>
              <a:t>통신창</a:t>
            </a:r>
            <a:endParaRPr lang="en-US" altLang="ko-KR" sz="9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바탕" pitchFamily="18" charset="-127"/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7895416" y="1511836"/>
            <a:ext cx="1027238" cy="23083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ko-KR" sz="9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바탕" pitchFamily="18" charset="-127"/>
              </a:rPr>
              <a:t>RF </a:t>
            </a:r>
            <a:r>
              <a:rPr lang="ko-KR" altLang="en-US" sz="9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바탕" pitchFamily="18" charset="-127"/>
              </a:rPr>
              <a:t>통신 안테나</a:t>
            </a:r>
            <a:endParaRPr lang="en-US" altLang="ko-KR" sz="9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바탕" pitchFamily="18" charset="-127"/>
            </a:endParaRPr>
          </a:p>
        </p:txBody>
      </p:sp>
      <p:cxnSp>
        <p:nvCxnSpPr>
          <p:cNvPr id="12" name="직선 화살표 연결선 11"/>
          <p:cNvCxnSpPr>
            <a:stCxn id="10" idx="2"/>
          </p:cNvCxnSpPr>
          <p:nvPr/>
        </p:nvCxnSpPr>
        <p:spPr bwMode="auto">
          <a:xfrm>
            <a:off x="6800921" y="1710853"/>
            <a:ext cx="147343" cy="205979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직선 화살표 연결선 12"/>
          <p:cNvCxnSpPr/>
          <p:nvPr/>
        </p:nvCxnSpPr>
        <p:spPr bwMode="auto">
          <a:xfrm flipH="1">
            <a:off x="7668344" y="1628800"/>
            <a:ext cx="216024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직선 화살표 연결선 13"/>
          <p:cNvCxnSpPr/>
          <p:nvPr/>
        </p:nvCxnSpPr>
        <p:spPr bwMode="auto">
          <a:xfrm flipH="1">
            <a:off x="7681268" y="2535469"/>
            <a:ext cx="38852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직사각형 15"/>
          <p:cNvSpPr/>
          <p:nvPr/>
        </p:nvSpPr>
        <p:spPr bwMode="auto">
          <a:xfrm>
            <a:off x="8029240" y="2415750"/>
            <a:ext cx="906563" cy="2308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ko-KR" sz="9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바탕" pitchFamily="18" charset="-127"/>
              </a:rPr>
              <a:t>LCD </a:t>
            </a:r>
            <a:r>
              <a:rPr lang="ko-KR" altLang="en-US" sz="9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바탕" pitchFamily="18" charset="-127"/>
              </a:rPr>
              <a:t>화면</a:t>
            </a:r>
            <a:endParaRPr lang="en-US" altLang="ko-KR" sz="9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바탕" pitchFamily="18" charset="-127"/>
            </a:endParaRPr>
          </a:p>
        </p:txBody>
      </p:sp>
      <p:cxnSp>
        <p:nvCxnSpPr>
          <p:cNvPr id="20" name="직선 화살표 연결선 19"/>
          <p:cNvCxnSpPr/>
          <p:nvPr/>
        </p:nvCxnSpPr>
        <p:spPr bwMode="auto">
          <a:xfrm flipH="1">
            <a:off x="7541053" y="3355866"/>
            <a:ext cx="323773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직선 화살표 연결선 21"/>
          <p:cNvCxnSpPr/>
          <p:nvPr/>
        </p:nvCxnSpPr>
        <p:spPr bwMode="auto">
          <a:xfrm flipH="1">
            <a:off x="7454662" y="3640400"/>
            <a:ext cx="421852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직선 화살표 연결선 22"/>
          <p:cNvCxnSpPr/>
          <p:nvPr/>
        </p:nvCxnSpPr>
        <p:spPr bwMode="auto">
          <a:xfrm flipH="1">
            <a:off x="7471793" y="4108822"/>
            <a:ext cx="411145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직선 화살표 연결선 24"/>
          <p:cNvCxnSpPr/>
          <p:nvPr/>
        </p:nvCxnSpPr>
        <p:spPr bwMode="auto">
          <a:xfrm flipH="1">
            <a:off x="7616514" y="4413350"/>
            <a:ext cx="323773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직사각형 25"/>
          <p:cNvSpPr/>
          <p:nvPr/>
        </p:nvSpPr>
        <p:spPr bwMode="auto">
          <a:xfrm>
            <a:off x="7844110" y="4265093"/>
            <a:ext cx="1192386" cy="230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</a:pPr>
            <a:r>
              <a:rPr lang="ko-KR" altLang="en-US" sz="9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바탕" pitchFamily="18" charset="-127"/>
              </a:rPr>
              <a:t>전원 </a:t>
            </a:r>
            <a:r>
              <a:rPr lang="ko-KR" altLang="en-US" sz="900" b="1" dirty="0" err="1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바탕" pitchFamily="18" charset="-127"/>
              </a:rPr>
              <a:t>아답터</a:t>
            </a:r>
            <a:r>
              <a:rPr lang="ko-KR" altLang="en-US" sz="9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바탕" pitchFamily="18" charset="-127"/>
              </a:rPr>
              <a:t> </a:t>
            </a:r>
            <a:r>
              <a:rPr lang="en-US" altLang="ko-KR" sz="9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바탕" pitchFamily="18" charset="-127"/>
              </a:rPr>
              <a:t>CON.</a:t>
            </a:r>
          </a:p>
        </p:txBody>
      </p:sp>
      <p:cxnSp>
        <p:nvCxnSpPr>
          <p:cNvPr id="27" name="직선 화살표 연결선 26"/>
          <p:cNvCxnSpPr/>
          <p:nvPr/>
        </p:nvCxnSpPr>
        <p:spPr bwMode="auto">
          <a:xfrm flipH="1" flipV="1">
            <a:off x="7487005" y="4650446"/>
            <a:ext cx="408781" cy="687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직선 화살표 연결선 28"/>
          <p:cNvCxnSpPr>
            <a:stCxn id="19" idx="1"/>
          </p:cNvCxnSpPr>
          <p:nvPr/>
        </p:nvCxnSpPr>
        <p:spPr bwMode="auto">
          <a:xfrm flipH="1" flipV="1">
            <a:off x="7098480" y="4845216"/>
            <a:ext cx="745302" cy="66801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직선 화살표 연결선 29"/>
          <p:cNvCxnSpPr/>
          <p:nvPr/>
        </p:nvCxnSpPr>
        <p:spPr bwMode="auto">
          <a:xfrm flipH="1">
            <a:off x="7482215" y="5224670"/>
            <a:ext cx="411145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직선 화살표 연결선 32"/>
          <p:cNvCxnSpPr>
            <a:stCxn id="32" idx="1"/>
          </p:cNvCxnSpPr>
          <p:nvPr/>
        </p:nvCxnSpPr>
        <p:spPr bwMode="auto">
          <a:xfrm flipH="1" flipV="1">
            <a:off x="6548692" y="3623596"/>
            <a:ext cx="1295092" cy="24769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직사각형 16"/>
          <p:cNvSpPr/>
          <p:nvPr/>
        </p:nvSpPr>
        <p:spPr bwMode="auto">
          <a:xfrm>
            <a:off x="7843782" y="3236143"/>
            <a:ext cx="906563" cy="230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ko-KR" sz="9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바탕" pitchFamily="18" charset="-127"/>
              </a:rPr>
              <a:t>LED DISPLAY</a:t>
            </a:r>
          </a:p>
        </p:txBody>
      </p:sp>
      <p:sp>
        <p:nvSpPr>
          <p:cNvPr id="18" name="직사각형 17"/>
          <p:cNvSpPr/>
          <p:nvPr/>
        </p:nvSpPr>
        <p:spPr bwMode="auto">
          <a:xfrm>
            <a:off x="7843782" y="3499665"/>
            <a:ext cx="906563" cy="230832"/>
          </a:xfrm>
          <a:prstGeom prst="rect">
            <a:avLst/>
          </a:prstGeom>
          <a:solidFill>
            <a:schemeClr val="accent2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</a:pPr>
            <a:r>
              <a:rPr lang="ko-KR" altLang="en-US" sz="900" b="1" dirty="0" err="1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바탕" pitchFamily="18" charset="-127"/>
              </a:rPr>
              <a:t>전원키</a:t>
            </a:r>
            <a:endParaRPr lang="en-US" altLang="ko-KR" sz="9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바탕" pitchFamily="18" charset="-127"/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7843782" y="4796601"/>
            <a:ext cx="1192714" cy="2308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</a:pPr>
            <a:r>
              <a:rPr lang="ko-KR" altLang="en-US" sz="9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바탕" pitchFamily="18" charset="-127"/>
              </a:rPr>
              <a:t>숫자</a:t>
            </a:r>
            <a:r>
              <a:rPr lang="en-US" altLang="ko-KR" sz="9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바탕" pitchFamily="18" charset="-127"/>
              </a:rPr>
              <a:t>,</a:t>
            </a:r>
            <a:r>
              <a:rPr lang="ko-KR" altLang="en-US" sz="9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바탕" pitchFamily="18" charset="-127"/>
              </a:rPr>
              <a:t> 영문 입력 키</a:t>
            </a:r>
            <a:endParaRPr lang="en-US" altLang="ko-KR" sz="9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바탕" pitchFamily="18" charset="-127"/>
            </a:endParaRPr>
          </a:p>
        </p:txBody>
      </p:sp>
      <p:sp>
        <p:nvSpPr>
          <p:cNvPr id="24" name="직사각형 23"/>
          <p:cNvSpPr/>
          <p:nvPr/>
        </p:nvSpPr>
        <p:spPr bwMode="auto">
          <a:xfrm>
            <a:off x="7843782" y="4013197"/>
            <a:ext cx="906563" cy="230832"/>
          </a:xfrm>
          <a:prstGeom prst="rect">
            <a:avLst/>
          </a:prstGeom>
          <a:solidFill>
            <a:srgbClr val="FF66CC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</a:pPr>
            <a:r>
              <a:rPr lang="ko-KR" altLang="en-US" sz="9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바탕" pitchFamily="18" charset="-127"/>
              </a:rPr>
              <a:t>기능 설정키</a:t>
            </a:r>
            <a:endParaRPr lang="en-US" altLang="ko-KR" sz="9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바탕" pitchFamily="18" charset="-127"/>
            </a:endParaRPr>
          </a:p>
        </p:txBody>
      </p:sp>
      <p:sp>
        <p:nvSpPr>
          <p:cNvPr id="28" name="직사각형 27"/>
          <p:cNvSpPr/>
          <p:nvPr/>
        </p:nvSpPr>
        <p:spPr bwMode="auto">
          <a:xfrm>
            <a:off x="7843782" y="4531233"/>
            <a:ext cx="1192714" cy="230832"/>
          </a:xfrm>
          <a:prstGeom prst="rect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ko-KR" sz="9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바탕" pitchFamily="18" charset="-127"/>
              </a:rPr>
              <a:t>Parameter </a:t>
            </a:r>
            <a:r>
              <a:rPr lang="ko-KR" altLang="en-US" sz="9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바탕" pitchFamily="18" charset="-127"/>
              </a:rPr>
              <a:t>설정 키</a:t>
            </a:r>
            <a:endParaRPr lang="en-US" altLang="ko-KR" sz="9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바탕" pitchFamily="18" charset="-127"/>
            </a:endParaRPr>
          </a:p>
        </p:txBody>
      </p:sp>
      <p:sp>
        <p:nvSpPr>
          <p:cNvPr id="31" name="직사각형 30"/>
          <p:cNvSpPr/>
          <p:nvPr/>
        </p:nvSpPr>
        <p:spPr bwMode="auto">
          <a:xfrm>
            <a:off x="7843782" y="5114024"/>
            <a:ext cx="1160964" cy="2308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</a:pPr>
            <a:r>
              <a:rPr lang="ko-KR" altLang="en-US" sz="9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바탕" pitchFamily="18" charset="-127"/>
              </a:rPr>
              <a:t>커서 이동 키</a:t>
            </a:r>
            <a:endParaRPr lang="en-US" altLang="ko-KR" sz="9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바탕" pitchFamily="18" charset="-127"/>
            </a:endParaRPr>
          </a:p>
        </p:txBody>
      </p:sp>
      <p:sp>
        <p:nvSpPr>
          <p:cNvPr id="32" name="직사각형 31"/>
          <p:cNvSpPr/>
          <p:nvPr/>
        </p:nvSpPr>
        <p:spPr bwMode="auto">
          <a:xfrm>
            <a:off x="7843784" y="3755872"/>
            <a:ext cx="1192712" cy="230832"/>
          </a:xfrm>
          <a:prstGeom prst="rect">
            <a:avLst/>
          </a:prstGeom>
          <a:solidFill>
            <a:srgbClr val="92D05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</a:pPr>
            <a:r>
              <a:rPr lang="ko-KR" altLang="en-US" sz="9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바탕" pitchFamily="18" charset="-127"/>
              </a:rPr>
              <a:t>이전 항목으로 전환</a:t>
            </a:r>
            <a:endParaRPr lang="en-US" altLang="ko-KR" sz="9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바탕" pitchFamily="18" charset="-127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A0893-24FC-4719-ADF5-EBC65FA72EA8}" type="slidenum">
              <a:rPr lang="ko-KR" altLang="en-US"/>
              <a:pPr/>
              <a:t>11</a:t>
            </a:fld>
            <a:endParaRPr lang="en-US" altLang="ko-KR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1066800" y="88900"/>
            <a:ext cx="750572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latinLnBrk="0"/>
            <a:r>
              <a:rPr kumimoji="0" lang="en-US" altLang="ko-K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각헤드라인M" pitchFamily="18" charset="-127"/>
                <a:ea typeface="HY각헤드라인M" pitchFamily="18" charset="-127"/>
              </a:rPr>
              <a:t>5. </a:t>
            </a:r>
            <a:r>
              <a:rPr kumimoji="0" lang="en-US" altLang="ko-KR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각헤드라인M" pitchFamily="18" charset="-127"/>
                <a:ea typeface="HY각헤드라인M" pitchFamily="18" charset="-127"/>
              </a:rPr>
              <a:t>WinPMAN</a:t>
            </a:r>
            <a:r>
              <a:rPr kumimoji="0" lang="en-US" altLang="ko-K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각헤드라인M" pitchFamily="18" charset="-127"/>
                <a:ea typeface="HY각헤드라인M" pitchFamily="18" charset="-127"/>
              </a:rPr>
              <a:t> </a:t>
            </a:r>
            <a:r>
              <a:rPr kumimoji="0" lang="ko-KR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각헤드라인M" pitchFamily="18" charset="-127"/>
                <a:ea typeface="HY각헤드라인M" pitchFamily="18" charset="-127"/>
              </a:rPr>
              <a:t> 소개</a:t>
            </a:r>
            <a:endParaRPr kumimoji="0" lang="ko-KR" alt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Y각헤드라인M" pitchFamily="18" charset="-127"/>
              <a:ea typeface="HY각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1883" y="1000108"/>
            <a:ext cx="8964613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65" tIns="44783" rIns="89565" bIns="44783"/>
          <a:lstStyle/>
          <a:p>
            <a:pPr marL="790575" lvl="1" indent="-3429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kumimoji="0" lang="en-US" altLang="ko-KR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1) </a:t>
            </a:r>
            <a:r>
              <a:rPr kumimoji="0" lang="ko-KR" altLang="en-US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통신 데이터 분석</a:t>
            </a:r>
            <a:endParaRPr kumimoji="0" lang="en-US" altLang="ko-KR" sz="16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44000" lvl="2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Viewer </a:t>
            </a: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프로 그램</a:t>
            </a: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en-US" altLang="ko-KR" sz="1600" dirty="0" err="1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WinPMAN</a:t>
            </a: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)</a:t>
            </a: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을 이용하여 동작 시퀀스</a:t>
            </a: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확인</a:t>
            </a:r>
            <a:endParaRPr kumimoji="0" lang="en-US" altLang="ko-KR" sz="14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332000" lvl="3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</a:pP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통계</a:t>
            </a: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처리 </a:t>
            </a: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최대</a:t>
            </a: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최소 시간</a:t>
            </a: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평균 시간</a:t>
            </a: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400" dirty="0" err="1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소팅</a:t>
            </a: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이상 파형 등 </a:t>
            </a: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1332000" lvl="3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</a:pP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에러 유형 표시 </a:t>
            </a: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타이밍 오류와 광 통신 오류를 구분하여 표시</a:t>
            </a:r>
            <a:endParaRPr kumimoji="0" lang="en-US" altLang="ko-KR" sz="14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332000" lvl="3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</a:pP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동작 신호 외에 </a:t>
            </a:r>
            <a:r>
              <a:rPr kumimoji="0" lang="ko-KR" altLang="en-US" sz="1400" dirty="0" err="1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왜란광이나</a:t>
            </a: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400" dirty="0" err="1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노이즈도</a:t>
            </a: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분석 가능</a:t>
            </a: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 (</a:t>
            </a:r>
            <a:r>
              <a:rPr kumimoji="0" lang="ko-KR" altLang="en-US" sz="1400" dirty="0" err="1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노이즈</a:t>
            </a: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신호는 노란색으로 표시됨</a:t>
            </a: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)</a:t>
            </a:r>
            <a:endParaRPr kumimoji="0" lang="en-US" altLang="ko-KR" sz="16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44000" lvl="2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통신 데이터 리스트 </a:t>
            </a: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: 1</a:t>
            </a: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회 반송 작업을 나타내며 최대 약 </a:t>
            </a: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190</a:t>
            </a: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개까지 저장됨</a:t>
            </a:r>
            <a:endParaRPr kumimoji="0" lang="en-US" altLang="ko-KR" sz="16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44000" lvl="2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통신 데이터 그래프 </a:t>
            </a: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: 1</a:t>
            </a: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회 반송 작업 시 통신 시퀀스를 그래프로 나타냄</a:t>
            </a:r>
            <a:endParaRPr kumimoji="0" lang="en-US" altLang="ko-KR" sz="16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184275" lvl="2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endParaRPr kumimoji="0" lang="en-US" altLang="ko-KR" sz="16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184275" lvl="2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endParaRPr kumimoji="0" lang="en-US" altLang="ko-KR" sz="16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184275" lvl="2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</a:pPr>
            <a:endParaRPr kumimoji="0" lang="en-US" altLang="ko-KR" sz="16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" name="그림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023847"/>
            <a:ext cx="417646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331640" y="3068960"/>
          <a:ext cx="2428875" cy="288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Visio" r:id="rId5" imgW="3042980" imgH="4014807" progId="Visio.Drawing.11">
                  <p:embed/>
                </p:oleObj>
              </mc:Choice>
              <mc:Fallback>
                <p:oleObj name="Visio" r:id="rId5" imgW="3042980" imgH="4014807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9721"/>
                      <a:stretch>
                        <a:fillRect/>
                      </a:stretch>
                    </p:blipFill>
                    <p:spPr bwMode="auto">
                      <a:xfrm>
                        <a:off x="1331640" y="3068960"/>
                        <a:ext cx="2428875" cy="288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11560" y="5949280"/>
            <a:ext cx="31683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65" tIns="44783" rIns="89565" bIns="44783"/>
          <a:lstStyle/>
          <a:p>
            <a:pPr marL="1184275" lvl="2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kumimoji="0" lang="en-US" altLang="ko-KR" sz="14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&lt;</a:t>
            </a:r>
            <a:r>
              <a:rPr kumimoji="0" lang="ko-KR" altLang="en-US" sz="14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통신 데이터 리스트</a:t>
            </a:r>
            <a:r>
              <a:rPr kumimoji="0" lang="en-US" altLang="ko-KR" sz="14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&gt;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644008" y="5949280"/>
            <a:ext cx="316835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65" tIns="44783" rIns="89565" bIns="44783"/>
          <a:lstStyle/>
          <a:p>
            <a:pPr marL="1184275" lvl="2" indent="-279400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kumimoji="0" lang="en-US" altLang="ko-KR" sz="14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&lt;</a:t>
            </a:r>
            <a:r>
              <a:rPr kumimoji="0" lang="ko-KR" altLang="en-US" sz="14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통신 데이터 그래프</a:t>
            </a:r>
            <a:r>
              <a:rPr kumimoji="0" lang="en-US" altLang="ko-KR" sz="14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&gt;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9365" y="1427065"/>
            <a:ext cx="1394789" cy="44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A0893-24FC-4719-ADF5-EBC65FA72EA8}" type="slidenum">
              <a:rPr lang="ko-KR" altLang="en-US"/>
              <a:pPr/>
              <a:t>12</a:t>
            </a:fld>
            <a:endParaRPr lang="en-US" altLang="ko-KR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1066800" y="88900"/>
            <a:ext cx="750572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latinLnBrk="0"/>
            <a:r>
              <a:rPr kumimoji="0" lang="en-US" altLang="ko-K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각헤드라인M" pitchFamily="18" charset="-127"/>
                <a:ea typeface="HY각헤드라인M" pitchFamily="18" charset="-127"/>
              </a:rPr>
              <a:t>6. Emulator </a:t>
            </a:r>
            <a:r>
              <a:rPr kumimoji="0" lang="ko-KR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각헤드라인M" pitchFamily="18" charset="-127"/>
                <a:ea typeface="HY각헤드라인M" pitchFamily="18" charset="-127"/>
              </a:rPr>
              <a:t>소개</a:t>
            </a:r>
            <a:r>
              <a:rPr kumimoji="0" lang="en-US" altLang="ko-KR" sz="2000" b="1" dirty="0" smtClean="0">
                <a:solidFill>
                  <a:schemeClr val="tx1"/>
                </a:solidFill>
                <a:effectLst/>
                <a:latin typeface="MS PGothic" pitchFamily="34" charset="-128"/>
              </a:rPr>
              <a:t> (</a:t>
            </a:r>
            <a:r>
              <a:rPr kumimoji="0" lang="ko-KR" altLang="en-US" sz="2000" b="1" dirty="0" smtClean="0">
                <a:solidFill>
                  <a:schemeClr val="tx1"/>
                </a:solidFill>
                <a:effectLst/>
                <a:latin typeface="MS PGothic" pitchFamily="34" charset="-128"/>
              </a:rPr>
              <a:t>신규</a:t>
            </a:r>
            <a:r>
              <a:rPr kumimoji="0" lang="en-US" altLang="ko-KR" sz="2000" b="1" dirty="0" smtClean="0">
                <a:solidFill>
                  <a:schemeClr val="tx1"/>
                </a:solidFill>
                <a:effectLst/>
                <a:latin typeface="MS PGothic" pitchFamily="34" charset="-128"/>
              </a:rPr>
              <a:t> </a:t>
            </a:r>
            <a:r>
              <a:rPr kumimoji="0" lang="ko-KR" altLang="en-US" sz="2000" b="1" dirty="0" smtClean="0">
                <a:solidFill>
                  <a:schemeClr val="tx1"/>
                </a:solidFill>
                <a:effectLst/>
                <a:latin typeface="MS PGothic" pitchFamily="34" charset="-128"/>
              </a:rPr>
              <a:t>설비의 </a:t>
            </a:r>
            <a:r>
              <a:rPr kumimoji="0" lang="en-US" altLang="ko-KR" sz="2000" b="1" dirty="0" smtClean="0">
                <a:solidFill>
                  <a:schemeClr val="tx1"/>
                </a:solidFill>
                <a:effectLst/>
                <a:latin typeface="MS PGothic" pitchFamily="34" charset="-128"/>
              </a:rPr>
              <a:t>E84 </a:t>
            </a:r>
            <a:r>
              <a:rPr kumimoji="0" lang="ko-KR" altLang="en-US" sz="2000" b="1" dirty="0" smtClean="0">
                <a:solidFill>
                  <a:schemeClr val="tx1"/>
                </a:solidFill>
                <a:effectLst/>
                <a:latin typeface="MS PGothic" pitchFamily="34" charset="-128"/>
              </a:rPr>
              <a:t>동작 검사 방안</a:t>
            </a:r>
            <a:r>
              <a:rPr kumimoji="0" lang="en-US" altLang="ko-KR" sz="2000" b="1" dirty="0" smtClean="0">
                <a:solidFill>
                  <a:schemeClr val="tx1"/>
                </a:solidFill>
                <a:effectLst/>
                <a:latin typeface="MS PGothic" pitchFamily="34" charset="-128"/>
              </a:rPr>
              <a:t>)</a:t>
            </a:r>
            <a:endParaRPr kumimoji="0" lang="ko-KR" alt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Y각헤드라인M" pitchFamily="18" charset="-127"/>
              <a:ea typeface="HY각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1883" y="1000108"/>
            <a:ext cx="8964613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65" tIns="44783" rIns="89565" bIns="44783"/>
          <a:lstStyle/>
          <a:p>
            <a:pPr marL="790575" lvl="1" indent="-3429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kumimoji="0" lang="en-US" altLang="ko-KR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1) PIO Signal Generator(</a:t>
            </a:r>
            <a:r>
              <a:rPr kumimoji="0" lang="ko-KR" altLang="en-US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수동 신호 발생기</a:t>
            </a:r>
            <a:r>
              <a:rPr kumimoji="0" lang="en-US" altLang="ko-KR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8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80000" lvl="2" indent="-279400" algn="l" defTabSz="895350" latinLnBrk="0">
              <a:lnSpc>
                <a:spcPts val="17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VHL</a:t>
            </a:r>
            <a:r>
              <a:rPr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이나 설비 </a:t>
            </a:r>
            <a:r>
              <a:rPr lang="ko-KR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없이</a:t>
            </a:r>
            <a:r>
              <a:rPr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도</a:t>
            </a:r>
            <a:r>
              <a:rPr lang="ko-KR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수동으로 </a:t>
            </a:r>
            <a:r>
              <a:rPr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SEMI-E84 </a:t>
            </a:r>
            <a:r>
              <a:rPr lang="ko-KR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규격에</a:t>
            </a:r>
            <a:endParaRPr lang="en-US" altLang="ko-KR" sz="14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80000" lvl="2" indent="-279400" algn="l" defTabSz="895350" latinLnBrk="0">
              <a:lnSpc>
                <a:spcPts val="1700"/>
              </a:lnSpc>
              <a:spcBef>
                <a:spcPts val="500"/>
              </a:spcBef>
              <a:buClr>
                <a:schemeClr val="tx1"/>
              </a:buClr>
              <a:buSzPct val="80000"/>
            </a:pPr>
            <a:r>
              <a:rPr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    </a:t>
            </a:r>
            <a:r>
              <a:rPr lang="ko-KR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의한</a:t>
            </a:r>
            <a:r>
              <a:rPr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EMULATION </a:t>
            </a:r>
            <a:r>
              <a:rPr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가능</a:t>
            </a:r>
            <a:endParaRPr lang="en-US" altLang="ko-KR" sz="14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80000" lvl="2" indent="-279400" algn="l" defTabSz="895350" latinLnBrk="0">
              <a:lnSpc>
                <a:spcPts val="17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라인에서 사용되는 설치 구조와 동일하게 제작되어 </a:t>
            </a:r>
            <a:endParaRPr kumimoji="0" lang="en-US" altLang="ko-KR" sz="14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80000" lvl="2" indent="-279400" algn="l" defTabSz="895350" latinLnBrk="0">
              <a:lnSpc>
                <a:spcPts val="1700"/>
              </a:lnSpc>
              <a:spcBef>
                <a:spcPts val="500"/>
              </a:spcBef>
              <a:buClr>
                <a:schemeClr val="tx1"/>
              </a:buClr>
              <a:buSzPct val="80000"/>
            </a:pP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    정확한 동작 상태 확인 가능</a:t>
            </a:r>
            <a:endParaRPr kumimoji="0" lang="en-US" altLang="ko-KR" sz="14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80000" lvl="2" indent="-279400" algn="l" defTabSz="895350" latinLnBrk="0">
              <a:lnSpc>
                <a:spcPts val="17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IR </a:t>
            </a: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통신 상태 및 입</a:t>
            </a: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,</a:t>
            </a: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출력 데이터 통신 동작 확인 가능</a:t>
            </a:r>
            <a:endParaRPr kumimoji="0" lang="en-US" altLang="ko-KR" sz="14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80000" lvl="2" indent="-279400" algn="l" defTabSz="895350" latinLnBrk="0">
              <a:lnSpc>
                <a:spcPts val="17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라인에 설비 반입 전 </a:t>
            </a: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E84</a:t>
            </a: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통신 테스트 및 기능 동작</a:t>
            </a:r>
            <a:endParaRPr kumimoji="0" lang="en-US" altLang="ko-KR" sz="14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80000" lvl="2" indent="-279400" algn="l" defTabSz="895350" latinLnBrk="0">
              <a:lnSpc>
                <a:spcPts val="1700"/>
              </a:lnSpc>
              <a:spcBef>
                <a:spcPts val="500"/>
              </a:spcBef>
              <a:buClr>
                <a:schemeClr val="tx1"/>
              </a:buClr>
              <a:buSzPct val="80000"/>
            </a:pP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    검수용으로 활용</a:t>
            </a:r>
            <a:endParaRPr kumimoji="0" lang="en-US" altLang="ko-KR" sz="16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1315" y="5930230"/>
            <a:ext cx="3118033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kumimoji="0" lang="en-US" altLang="ko-KR" sz="14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&lt; PIO SIGNAL GENERATOR </a:t>
            </a:r>
            <a:r>
              <a:rPr kumimoji="0" lang="ko-KR" altLang="en-US" sz="14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구성 </a:t>
            </a:r>
            <a:r>
              <a:rPr kumimoji="0" lang="en-US" altLang="ko-KR" sz="14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&gt;</a:t>
            </a:r>
            <a:endParaRPr lang="ko-KR" altLang="en-US" sz="14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69160" y="2555612"/>
            <a:ext cx="159532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altLang="ko-KR" sz="900" b="1" dirty="0" smtClean="0">
                <a:solidFill>
                  <a:srgbClr val="0000CC"/>
                </a:solidFill>
                <a:effectLst/>
                <a:latin typeface="맑은 고딕" pitchFamily="50" charset="-127"/>
                <a:ea typeface="맑은 고딕" pitchFamily="50" charset="-127"/>
              </a:rPr>
              <a:t>GO</a:t>
            </a:r>
            <a:r>
              <a:rPr lang="en-US" altLang="ko-KR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algn="l"/>
            <a:r>
              <a:rPr lang="en-US" altLang="ko-KR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IR </a:t>
            </a:r>
            <a:r>
              <a:rPr lang="ko-KR" altLang="en-US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통신 신호</a:t>
            </a:r>
            <a:endParaRPr lang="ko-KR" altLang="en-US" sz="900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39" name="직선 화살표 연결선 38"/>
          <p:cNvCxnSpPr/>
          <p:nvPr/>
        </p:nvCxnSpPr>
        <p:spPr bwMode="auto">
          <a:xfrm flipH="1" flipV="1">
            <a:off x="6756584" y="2284765"/>
            <a:ext cx="571501" cy="1"/>
          </a:xfrm>
          <a:prstGeom prst="straightConnector1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7369160" y="2118690"/>
            <a:ext cx="1595328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altLang="ko-KR" sz="900" b="1" dirty="0" smtClean="0">
                <a:solidFill>
                  <a:srgbClr val="0000CC"/>
                </a:solidFill>
                <a:effectLst/>
                <a:latin typeface="맑은 고딕" pitchFamily="50" charset="-127"/>
                <a:ea typeface="맑은 고딕" pitchFamily="50" charset="-127"/>
              </a:rPr>
              <a:t>OUT</a:t>
            </a:r>
            <a:endParaRPr lang="en-US" altLang="ko-KR" sz="9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VHL </a:t>
            </a:r>
            <a:r>
              <a:rPr lang="ko-KR" altLang="en-US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출력 신호</a:t>
            </a:r>
            <a:endParaRPr lang="ko-KR" altLang="en-US" sz="900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2" name="모서리가 둥근 직사각형 41"/>
          <p:cNvSpPr/>
          <p:nvPr/>
        </p:nvSpPr>
        <p:spPr bwMode="auto">
          <a:xfrm>
            <a:off x="6581615" y="1932349"/>
            <a:ext cx="129727" cy="507831"/>
          </a:xfrm>
          <a:prstGeom prst="roundRect">
            <a:avLst>
              <a:gd name="adj" fmla="val 0"/>
            </a:avLst>
          </a:prstGeom>
          <a:solidFill>
            <a:schemeClr val="accent4">
              <a:alpha val="50196"/>
            </a:schemeClr>
          </a:solidFill>
          <a:ln w="12700" cap="flat" cmpd="sng" algn="ctr">
            <a:solidFill>
              <a:schemeClr val="accent4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3" name="자유형 42"/>
          <p:cNvSpPr/>
          <p:nvPr/>
        </p:nvSpPr>
        <p:spPr bwMode="auto">
          <a:xfrm>
            <a:off x="6581037" y="2431835"/>
            <a:ext cx="125214" cy="107722"/>
          </a:xfrm>
          <a:custGeom>
            <a:avLst/>
            <a:gdLst>
              <a:gd name="connsiteX0" fmla="*/ 0 w 129282"/>
              <a:gd name="connsiteY0" fmla="*/ 0 h 138499"/>
              <a:gd name="connsiteX1" fmla="*/ 0 w 129282"/>
              <a:gd name="connsiteY1" fmla="*/ 0 h 138499"/>
              <a:gd name="connsiteX2" fmla="*/ 0 w 129282"/>
              <a:gd name="connsiteY2" fmla="*/ 0 h 138499"/>
              <a:gd name="connsiteX3" fmla="*/ 129282 w 129282"/>
              <a:gd name="connsiteY3" fmla="*/ 0 h 138499"/>
              <a:gd name="connsiteX4" fmla="*/ 129282 w 129282"/>
              <a:gd name="connsiteY4" fmla="*/ 0 h 138499"/>
              <a:gd name="connsiteX5" fmla="*/ 129282 w 129282"/>
              <a:gd name="connsiteY5" fmla="*/ 0 h 138499"/>
              <a:gd name="connsiteX6" fmla="*/ 129282 w 129282"/>
              <a:gd name="connsiteY6" fmla="*/ 138499 h 138499"/>
              <a:gd name="connsiteX7" fmla="*/ 129282 w 129282"/>
              <a:gd name="connsiteY7" fmla="*/ 138499 h 138499"/>
              <a:gd name="connsiteX8" fmla="*/ 129282 w 129282"/>
              <a:gd name="connsiteY8" fmla="*/ 138499 h 138499"/>
              <a:gd name="connsiteX9" fmla="*/ 0 w 129282"/>
              <a:gd name="connsiteY9" fmla="*/ 138499 h 138499"/>
              <a:gd name="connsiteX10" fmla="*/ 0 w 129282"/>
              <a:gd name="connsiteY10" fmla="*/ 138499 h 138499"/>
              <a:gd name="connsiteX11" fmla="*/ 0 w 129282"/>
              <a:gd name="connsiteY11" fmla="*/ 138499 h 138499"/>
              <a:gd name="connsiteX12" fmla="*/ 0 w 129282"/>
              <a:gd name="connsiteY12" fmla="*/ 0 h 138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9282" h="13849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29282" y="0"/>
                </a:lnTo>
                <a:lnTo>
                  <a:pt x="129282" y="0"/>
                </a:lnTo>
                <a:lnTo>
                  <a:pt x="129282" y="0"/>
                </a:lnTo>
                <a:lnTo>
                  <a:pt x="129282" y="138499"/>
                </a:lnTo>
                <a:lnTo>
                  <a:pt x="129282" y="138499"/>
                </a:lnTo>
                <a:lnTo>
                  <a:pt x="129282" y="138499"/>
                </a:lnTo>
                <a:lnTo>
                  <a:pt x="0" y="138499"/>
                </a:lnTo>
                <a:lnTo>
                  <a:pt x="0" y="138499"/>
                </a:lnTo>
                <a:lnTo>
                  <a:pt x="0" y="1384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50196"/>
            </a:schemeClr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4" name="자유형 43"/>
          <p:cNvSpPr/>
          <p:nvPr/>
        </p:nvSpPr>
        <p:spPr bwMode="auto">
          <a:xfrm>
            <a:off x="6113961" y="2430560"/>
            <a:ext cx="129282" cy="107722"/>
          </a:xfrm>
          <a:custGeom>
            <a:avLst/>
            <a:gdLst>
              <a:gd name="connsiteX0" fmla="*/ 0 w 129282"/>
              <a:gd name="connsiteY0" fmla="*/ 0 h 138499"/>
              <a:gd name="connsiteX1" fmla="*/ 0 w 129282"/>
              <a:gd name="connsiteY1" fmla="*/ 0 h 138499"/>
              <a:gd name="connsiteX2" fmla="*/ 0 w 129282"/>
              <a:gd name="connsiteY2" fmla="*/ 0 h 138499"/>
              <a:gd name="connsiteX3" fmla="*/ 129282 w 129282"/>
              <a:gd name="connsiteY3" fmla="*/ 0 h 138499"/>
              <a:gd name="connsiteX4" fmla="*/ 129282 w 129282"/>
              <a:gd name="connsiteY4" fmla="*/ 0 h 138499"/>
              <a:gd name="connsiteX5" fmla="*/ 129282 w 129282"/>
              <a:gd name="connsiteY5" fmla="*/ 0 h 138499"/>
              <a:gd name="connsiteX6" fmla="*/ 129282 w 129282"/>
              <a:gd name="connsiteY6" fmla="*/ 138499 h 138499"/>
              <a:gd name="connsiteX7" fmla="*/ 129282 w 129282"/>
              <a:gd name="connsiteY7" fmla="*/ 138499 h 138499"/>
              <a:gd name="connsiteX8" fmla="*/ 129282 w 129282"/>
              <a:gd name="connsiteY8" fmla="*/ 138499 h 138499"/>
              <a:gd name="connsiteX9" fmla="*/ 0 w 129282"/>
              <a:gd name="connsiteY9" fmla="*/ 138499 h 138499"/>
              <a:gd name="connsiteX10" fmla="*/ 0 w 129282"/>
              <a:gd name="connsiteY10" fmla="*/ 138499 h 138499"/>
              <a:gd name="connsiteX11" fmla="*/ 0 w 129282"/>
              <a:gd name="connsiteY11" fmla="*/ 138499 h 138499"/>
              <a:gd name="connsiteX12" fmla="*/ 0 w 129282"/>
              <a:gd name="connsiteY12" fmla="*/ 0 h 138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9282" h="13849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29282" y="0"/>
                </a:lnTo>
                <a:lnTo>
                  <a:pt x="129282" y="0"/>
                </a:lnTo>
                <a:lnTo>
                  <a:pt x="129282" y="0"/>
                </a:lnTo>
                <a:lnTo>
                  <a:pt x="129282" y="138499"/>
                </a:lnTo>
                <a:lnTo>
                  <a:pt x="129282" y="138499"/>
                </a:lnTo>
                <a:lnTo>
                  <a:pt x="129282" y="138499"/>
                </a:lnTo>
                <a:lnTo>
                  <a:pt x="0" y="138499"/>
                </a:lnTo>
                <a:lnTo>
                  <a:pt x="0" y="138499"/>
                </a:lnTo>
                <a:lnTo>
                  <a:pt x="0" y="138499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50196"/>
            </a:srgbClr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5" name="모서리가 둥근 직사각형 44"/>
          <p:cNvSpPr/>
          <p:nvPr/>
        </p:nvSpPr>
        <p:spPr bwMode="auto">
          <a:xfrm>
            <a:off x="6112746" y="1925374"/>
            <a:ext cx="129727" cy="507831"/>
          </a:xfrm>
          <a:prstGeom prst="roundRect">
            <a:avLst>
              <a:gd name="adj" fmla="val 0"/>
            </a:avLst>
          </a:prstGeom>
          <a:solidFill>
            <a:schemeClr val="accent5">
              <a:lumMod val="60000"/>
              <a:lumOff val="40000"/>
              <a:alpha val="50196"/>
            </a:schemeClr>
          </a:solidFill>
          <a:ln w="12700" cap="flat" cmpd="sng" algn="ctr">
            <a:solidFill>
              <a:schemeClr val="accent5">
                <a:lumMod val="40000"/>
                <a:lumOff val="6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59884" y="1682587"/>
            <a:ext cx="1604604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altLang="ko-KR" sz="900" b="1" dirty="0" smtClean="0">
                <a:solidFill>
                  <a:srgbClr val="0000CC"/>
                </a:solidFill>
                <a:effectLst/>
                <a:latin typeface="맑은 고딕" pitchFamily="50" charset="-127"/>
                <a:ea typeface="맑은 고딕" pitchFamily="50" charset="-127"/>
              </a:rPr>
              <a:t>IN</a:t>
            </a:r>
            <a:endParaRPr lang="en-US" altLang="ko-KR" sz="9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ko-KR" altLang="en-US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설비 출력 신호</a:t>
            </a:r>
            <a:endParaRPr lang="ko-KR" altLang="en-US" sz="900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47" name="직선 화살표 연결선 198"/>
          <p:cNvCxnSpPr>
            <a:endCxn id="45" idx="0"/>
          </p:cNvCxnSpPr>
          <p:nvPr/>
        </p:nvCxnSpPr>
        <p:spPr bwMode="auto">
          <a:xfrm rot="10800000" flipV="1">
            <a:off x="6177610" y="1793874"/>
            <a:ext cx="1175690" cy="131499"/>
          </a:xfrm>
          <a:prstGeom prst="bentConnector2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직선 화살표 연결선 198"/>
          <p:cNvCxnSpPr>
            <a:stCxn id="37" idx="1"/>
          </p:cNvCxnSpPr>
          <p:nvPr/>
        </p:nvCxnSpPr>
        <p:spPr bwMode="auto">
          <a:xfrm flipH="1" flipV="1">
            <a:off x="6828592" y="2477652"/>
            <a:ext cx="540568" cy="262626"/>
          </a:xfrm>
          <a:prstGeom prst="straightConnector1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모서리가 둥근 직사각형 50"/>
          <p:cNvSpPr/>
          <p:nvPr/>
        </p:nvSpPr>
        <p:spPr bwMode="auto">
          <a:xfrm>
            <a:off x="5752706" y="2895803"/>
            <a:ext cx="1137839" cy="184666"/>
          </a:xfrm>
          <a:prstGeom prst="roundRect">
            <a:avLst>
              <a:gd name="adj" fmla="val 0"/>
            </a:avLst>
          </a:prstGeom>
          <a:solidFill>
            <a:schemeClr val="accent4">
              <a:alpha val="50196"/>
            </a:schemeClr>
          </a:solidFill>
          <a:ln w="12700" cap="flat" cmpd="sng" algn="ctr">
            <a:solidFill>
              <a:schemeClr val="accent4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</p:txBody>
      </p:sp>
      <p:cxnSp>
        <p:nvCxnSpPr>
          <p:cNvPr id="52" name="직선 화살표 연결선 51"/>
          <p:cNvCxnSpPr/>
          <p:nvPr/>
        </p:nvCxnSpPr>
        <p:spPr bwMode="auto">
          <a:xfrm rot="5400000">
            <a:off x="6189900" y="2459174"/>
            <a:ext cx="648070" cy="139454"/>
          </a:xfrm>
          <a:prstGeom prst="bentConnector3">
            <a:avLst>
              <a:gd name="adj1" fmla="val -706"/>
            </a:avLst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직선 화살표 연결선 198"/>
          <p:cNvCxnSpPr/>
          <p:nvPr/>
        </p:nvCxnSpPr>
        <p:spPr bwMode="auto">
          <a:xfrm flipH="1">
            <a:off x="7155180" y="2852936"/>
            <a:ext cx="153124" cy="126484"/>
          </a:xfrm>
          <a:prstGeom prst="straightConnector1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자유형 55"/>
          <p:cNvSpPr/>
          <p:nvPr/>
        </p:nvSpPr>
        <p:spPr bwMode="auto">
          <a:xfrm>
            <a:off x="6914352" y="2893617"/>
            <a:ext cx="216024" cy="184666"/>
          </a:xfrm>
          <a:custGeom>
            <a:avLst/>
            <a:gdLst>
              <a:gd name="connsiteX0" fmla="*/ 0 w 129282"/>
              <a:gd name="connsiteY0" fmla="*/ 0 h 138499"/>
              <a:gd name="connsiteX1" fmla="*/ 0 w 129282"/>
              <a:gd name="connsiteY1" fmla="*/ 0 h 138499"/>
              <a:gd name="connsiteX2" fmla="*/ 0 w 129282"/>
              <a:gd name="connsiteY2" fmla="*/ 0 h 138499"/>
              <a:gd name="connsiteX3" fmla="*/ 129282 w 129282"/>
              <a:gd name="connsiteY3" fmla="*/ 0 h 138499"/>
              <a:gd name="connsiteX4" fmla="*/ 129282 w 129282"/>
              <a:gd name="connsiteY4" fmla="*/ 0 h 138499"/>
              <a:gd name="connsiteX5" fmla="*/ 129282 w 129282"/>
              <a:gd name="connsiteY5" fmla="*/ 0 h 138499"/>
              <a:gd name="connsiteX6" fmla="*/ 129282 w 129282"/>
              <a:gd name="connsiteY6" fmla="*/ 138499 h 138499"/>
              <a:gd name="connsiteX7" fmla="*/ 129282 w 129282"/>
              <a:gd name="connsiteY7" fmla="*/ 138499 h 138499"/>
              <a:gd name="connsiteX8" fmla="*/ 129282 w 129282"/>
              <a:gd name="connsiteY8" fmla="*/ 138499 h 138499"/>
              <a:gd name="connsiteX9" fmla="*/ 0 w 129282"/>
              <a:gd name="connsiteY9" fmla="*/ 138499 h 138499"/>
              <a:gd name="connsiteX10" fmla="*/ 0 w 129282"/>
              <a:gd name="connsiteY10" fmla="*/ 138499 h 138499"/>
              <a:gd name="connsiteX11" fmla="*/ 0 w 129282"/>
              <a:gd name="connsiteY11" fmla="*/ 138499 h 138499"/>
              <a:gd name="connsiteX12" fmla="*/ 0 w 129282"/>
              <a:gd name="connsiteY12" fmla="*/ 0 h 138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9282" h="13849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29282" y="0"/>
                </a:lnTo>
                <a:lnTo>
                  <a:pt x="129282" y="0"/>
                </a:lnTo>
                <a:lnTo>
                  <a:pt x="129282" y="0"/>
                </a:lnTo>
                <a:lnTo>
                  <a:pt x="129282" y="138499"/>
                </a:lnTo>
                <a:lnTo>
                  <a:pt x="129282" y="138499"/>
                </a:lnTo>
                <a:lnTo>
                  <a:pt x="129282" y="138499"/>
                </a:lnTo>
                <a:lnTo>
                  <a:pt x="0" y="138499"/>
                </a:lnTo>
                <a:lnTo>
                  <a:pt x="0" y="138499"/>
                </a:lnTo>
                <a:lnTo>
                  <a:pt x="0" y="1384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50196"/>
            </a:schemeClr>
          </a:solidFill>
          <a:ln w="12700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100" dirty="0" smtClean="0"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100" dirty="0" smtClean="0"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380312" y="2996952"/>
            <a:ext cx="1584176" cy="507831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altLang="ko-KR" sz="900" b="1" dirty="0" smtClean="0">
                <a:solidFill>
                  <a:srgbClr val="0000CC"/>
                </a:solidFill>
                <a:effectLst/>
                <a:latin typeface="맑은 고딕" pitchFamily="50" charset="-127"/>
                <a:ea typeface="맑은 고딕" pitchFamily="50" charset="-127"/>
              </a:rPr>
              <a:t>MONITOR POWER </a:t>
            </a:r>
            <a:endParaRPr lang="en-US" altLang="ko-KR" sz="9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ko-KR" altLang="en-US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외부 커넥터로 </a:t>
            </a:r>
            <a:r>
              <a:rPr lang="en-US" altLang="ko-KR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PIO </a:t>
            </a:r>
            <a:r>
              <a:rPr lang="ko-KR" altLang="en-US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연결 시</a:t>
            </a:r>
            <a:endParaRPr lang="en-US" altLang="ko-KR" sz="9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ko-KR" altLang="en-US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전원 스위치</a:t>
            </a:r>
            <a:endParaRPr lang="ko-KR" altLang="en-US" sz="900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61" name="직선 화살표 연결선 198"/>
          <p:cNvCxnSpPr/>
          <p:nvPr/>
        </p:nvCxnSpPr>
        <p:spPr bwMode="auto">
          <a:xfrm flipH="1">
            <a:off x="7092280" y="3284984"/>
            <a:ext cx="288032" cy="0"/>
          </a:xfrm>
          <a:prstGeom prst="straightConnector1">
            <a:avLst/>
          </a:prstGeom>
          <a:noFill/>
          <a:ln w="19050" cap="flat" cmpd="sng" algn="ctr">
            <a:solidFill>
              <a:srgbClr val="FF66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7380312" y="3645024"/>
            <a:ext cx="1584176" cy="2308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ko-KR" altLang="en-US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시리얼 케이블 연결 커넥터</a:t>
            </a:r>
            <a:endParaRPr lang="ko-KR" altLang="en-US" sz="900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374358" y="4424412"/>
            <a:ext cx="504056" cy="176972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altLang="ko-KR" sz="55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COMPT</a:t>
            </a:r>
            <a:endParaRPr lang="ko-KR" altLang="en-US" sz="55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046068" y="4412729"/>
            <a:ext cx="432048" cy="200055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altLang="ko-KR" sz="7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BUSY</a:t>
            </a:r>
            <a:endParaRPr lang="ko-KR" altLang="en-US" sz="7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717778" y="4409554"/>
            <a:ext cx="432048" cy="200055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altLang="ko-KR" sz="7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TREQ</a:t>
            </a:r>
            <a:endParaRPr lang="ko-KR" altLang="en-US" sz="7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066135" y="4029447"/>
            <a:ext cx="432048" cy="200055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altLang="ko-KR" sz="7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CS_0</a:t>
            </a:r>
            <a:endParaRPr lang="ko-KR" altLang="en-US" sz="7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724128" y="4033639"/>
            <a:ext cx="432048" cy="200055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altLang="ko-KR" sz="7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Valid</a:t>
            </a:r>
            <a:endParaRPr lang="ko-KR" altLang="en-US" sz="7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713190" y="4408537"/>
            <a:ext cx="451098" cy="200055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altLang="ko-KR" sz="7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CONT</a:t>
            </a:r>
            <a:endParaRPr lang="ko-KR" altLang="en-US" sz="7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139952" y="3126679"/>
            <a:ext cx="1367589" cy="369332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altLang="ko-KR" sz="900" b="1" dirty="0" smtClean="0">
                <a:solidFill>
                  <a:srgbClr val="0000CC"/>
                </a:solidFill>
                <a:effectLst/>
                <a:latin typeface="맑은 고딕" pitchFamily="50" charset="-127"/>
                <a:ea typeface="맑은 고딕" pitchFamily="50" charset="-127"/>
              </a:rPr>
              <a:t>MAIN POWER </a:t>
            </a:r>
            <a:endParaRPr lang="en-US" altLang="ko-KR" sz="9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ko-KR" altLang="en-US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메인 전원 스위치</a:t>
            </a:r>
            <a:endParaRPr lang="ko-KR" altLang="en-US" sz="900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380312" y="4077072"/>
            <a:ext cx="1008112" cy="2308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altLang="ko-KR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OHT </a:t>
            </a:r>
            <a:r>
              <a:rPr lang="ko-KR" altLang="en-US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입력 신호</a:t>
            </a:r>
            <a:endParaRPr lang="ko-KR" altLang="en-US" sz="900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78" name="직선 화살표 연결선 198"/>
          <p:cNvCxnSpPr/>
          <p:nvPr/>
        </p:nvCxnSpPr>
        <p:spPr bwMode="auto">
          <a:xfrm flipH="1" flipV="1">
            <a:off x="7120859" y="3765225"/>
            <a:ext cx="245141" cy="325"/>
          </a:xfrm>
          <a:prstGeom prst="straightConnector1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모서리가 둥근 직사각형 79"/>
          <p:cNvSpPr/>
          <p:nvPr/>
        </p:nvSpPr>
        <p:spPr bwMode="auto">
          <a:xfrm>
            <a:off x="5747943" y="3923765"/>
            <a:ext cx="1368152" cy="738664"/>
          </a:xfrm>
          <a:prstGeom prst="roundRect">
            <a:avLst>
              <a:gd name="adj" fmla="val 0"/>
            </a:avLst>
          </a:prstGeom>
          <a:solidFill>
            <a:schemeClr val="accent5">
              <a:lumMod val="60000"/>
              <a:lumOff val="40000"/>
              <a:alpha val="50196"/>
            </a:schemeClr>
          </a:solidFill>
          <a:ln w="12700" cap="flat" cmpd="sng" algn="ctr">
            <a:solidFill>
              <a:schemeClr val="accent5">
                <a:lumMod val="40000"/>
                <a:lumOff val="6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bg2">
                  <a:lumMod val="75000"/>
                </a:schemeClr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bg2">
                  <a:lumMod val="75000"/>
                </a:schemeClr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bg2">
                  <a:lumMod val="75000"/>
                </a:schemeClr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bg2">
                  <a:lumMod val="75000"/>
                </a:schemeClr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bg2">
                  <a:lumMod val="75000"/>
                </a:schemeClr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bg2">
                  <a:lumMod val="75000"/>
                </a:schemeClr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bg2">
                  <a:lumMod val="75000"/>
                </a:schemeClr>
              </a:solidFill>
              <a:effectLst/>
              <a:latin typeface="휴먼모음T" pitchFamily="18" charset="-127"/>
              <a:ea typeface="휴먼모음T" pitchFamily="18" charset="-127"/>
            </a:endParaRPr>
          </a:p>
        </p:txBody>
      </p:sp>
      <p:cxnSp>
        <p:nvCxnSpPr>
          <p:cNvPr id="81" name="직선 화살표 연결선 198"/>
          <p:cNvCxnSpPr/>
          <p:nvPr/>
        </p:nvCxnSpPr>
        <p:spPr bwMode="auto">
          <a:xfrm flipH="1">
            <a:off x="7092280" y="4221088"/>
            <a:ext cx="288032" cy="0"/>
          </a:xfrm>
          <a:prstGeom prst="straightConnector1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6" name="모서리가 둥근 직사각형 85"/>
          <p:cNvSpPr/>
          <p:nvPr/>
        </p:nvSpPr>
        <p:spPr bwMode="auto">
          <a:xfrm>
            <a:off x="5796135" y="3128268"/>
            <a:ext cx="601489" cy="369332"/>
          </a:xfrm>
          <a:prstGeom prst="roundRect">
            <a:avLst>
              <a:gd name="adj" fmla="val 0"/>
            </a:avLst>
          </a:prstGeom>
          <a:solidFill>
            <a:srgbClr val="FF66FF">
              <a:alpha val="50196"/>
            </a:srgbClr>
          </a:solidFill>
          <a:ln w="12700" cap="flat" cmpd="sng" algn="ctr">
            <a:solidFill>
              <a:srgbClr val="FF66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bg2">
                  <a:lumMod val="75000"/>
                </a:schemeClr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bg2">
                  <a:lumMod val="75000"/>
                </a:schemeClr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bg2">
                  <a:lumMod val="75000"/>
                </a:schemeClr>
              </a:solidFill>
              <a:effectLst/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89" name="모서리가 둥근 직사각형 88"/>
          <p:cNvSpPr/>
          <p:nvPr/>
        </p:nvSpPr>
        <p:spPr bwMode="auto">
          <a:xfrm>
            <a:off x="6399758" y="3125093"/>
            <a:ext cx="692522" cy="369332"/>
          </a:xfrm>
          <a:prstGeom prst="roundRect">
            <a:avLst>
              <a:gd name="adj" fmla="val 0"/>
            </a:avLst>
          </a:prstGeom>
          <a:solidFill>
            <a:srgbClr val="FF66FF">
              <a:alpha val="50196"/>
            </a:srgbClr>
          </a:solidFill>
          <a:ln w="12700" cap="flat" cmpd="sng" algn="ctr">
            <a:solidFill>
              <a:srgbClr val="FF66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bg2">
                  <a:lumMod val="75000"/>
                </a:schemeClr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bg2">
                  <a:lumMod val="75000"/>
                </a:schemeClr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bg2">
                  <a:lumMod val="75000"/>
                </a:schemeClr>
              </a:solidFill>
              <a:effectLst/>
              <a:latin typeface="휴먼모음T" pitchFamily="18" charset="-127"/>
              <a:ea typeface="휴먼모음T" pitchFamily="18" charset="-127"/>
            </a:endParaRPr>
          </a:p>
        </p:txBody>
      </p:sp>
      <p:cxnSp>
        <p:nvCxnSpPr>
          <p:cNvPr id="91" name="직선 화살표 연결선 198"/>
          <p:cNvCxnSpPr/>
          <p:nvPr/>
        </p:nvCxnSpPr>
        <p:spPr bwMode="auto">
          <a:xfrm>
            <a:off x="5508104" y="3304036"/>
            <a:ext cx="288032" cy="0"/>
          </a:xfrm>
          <a:prstGeom prst="straightConnector1">
            <a:avLst/>
          </a:prstGeom>
          <a:noFill/>
          <a:ln w="19050" cap="flat" cmpd="sng" algn="ctr">
            <a:solidFill>
              <a:srgbClr val="FF66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4" name="TextBox 93"/>
          <p:cNvSpPr txBox="1"/>
          <p:nvPr/>
        </p:nvSpPr>
        <p:spPr>
          <a:xfrm>
            <a:off x="4139952" y="3558208"/>
            <a:ext cx="1368152" cy="2308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altLang="ko-KR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+24 </a:t>
            </a:r>
            <a:r>
              <a:rPr lang="ko-KR" altLang="en-US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전원 입력 커넥터</a:t>
            </a:r>
            <a:endParaRPr lang="ko-KR" altLang="en-US" sz="900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95" name="직선 화살표 연결선 198"/>
          <p:cNvCxnSpPr>
            <a:stCxn id="94" idx="3"/>
          </p:cNvCxnSpPr>
          <p:nvPr/>
        </p:nvCxnSpPr>
        <p:spPr bwMode="auto">
          <a:xfrm flipV="1">
            <a:off x="5508104" y="3573016"/>
            <a:ext cx="288032" cy="100608"/>
          </a:xfrm>
          <a:prstGeom prst="straightConnector1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9" name="모서리가 둥근 직사각형 98"/>
          <p:cNvSpPr/>
          <p:nvPr/>
        </p:nvSpPr>
        <p:spPr bwMode="auto">
          <a:xfrm>
            <a:off x="6084168" y="3549316"/>
            <a:ext cx="720080" cy="369332"/>
          </a:xfrm>
          <a:prstGeom prst="roundRect">
            <a:avLst>
              <a:gd name="adj" fmla="val 0"/>
            </a:avLst>
          </a:prstGeom>
          <a:solidFill>
            <a:srgbClr val="FFFF00">
              <a:alpha val="50196"/>
            </a:srgbClr>
          </a:solidFill>
          <a:ln w="12700" cap="flat" cmpd="sng" algn="ctr">
            <a:solidFill>
              <a:schemeClr val="accent5">
                <a:lumMod val="40000"/>
                <a:lumOff val="6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bg2">
                  <a:lumMod val="75000"/>
                </a:schemeClr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bg2">
                  <a:lumMod val="75000"/>
                </a:schemeClr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bg2">
                  <a:lumMod val="75000"/>
                </a:schemeClr>
              </a:solidFill>
              <a:effectLst/>
              <a:latin typeface="휴먼모음T" pitchFamily="18" charset="-127"/>
              <a:ea typeface="휴먼모음T" pitchFamily="18" charset="-127"/>
            </a:endParaRPr>
          </a:p>
        </p:txBody>
      </p:sp>
      <p:cxnSp>
        <p:nvCxnSpPr>
          <p:cNvPr id="100" name="직선 화살표 연결선 198"/>
          <p:cNvCxnSpPr>
            <a:stCxn id="103" idx="3"/>
            <a:endCxn id="99" idx="1"/>
          </p:cNvCxnSpPr>
          <p:nvPr/>
        </p:nvCxnSpPr>
        <p:spPr bwMode="auto">
          <a:xfrm flipV="1">
            <a:off x="5508667" y="3733982"/>
            <a:ext cx="575501" cy="454432"/>
          </a:xfrm>
          <a:prstGeom prst="straightConnector1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3" name="TextBox 102"/>
          <p:cNvSpPr txBox="1"/>
          <p:nvPr/>
        </p:nvSpPr>
        <p:spPr>
          <a:xfrm>
            <a:off x="4139952" y="3865248"/>
            <a:ext cx="1368715" cy="64633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altLang="ko-KR" sz="900" b="1" dirty="0" smtClean="0">
                <a:solidFill>
                  <a:srgbClr val="0000CC"/>
                </a:solidFill>
                <a:effectLst/>
                <a:latin typeface="맑은 고딕" pitchFamily="50" charset="-127"/>
                <a:ea typeface="맑은 고딕" pitchFamily="50" charset="-127"/>
              </a:rPr>
              <a:t>SEL </a:t>
            </a:r>
          </a:p>
          <a:p>
            <a:pPr algn="l"/>
            <a:r>
              <a:rPr lang="ko-KR" altLang="en-US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동작 활성화 스위치</a:t>
            </a:r>
            <a:endParaRPr lang="en-US" altLang="ko-KR" sz="9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900" b="1" dirty="0" smtClean="0">
                <a:solidFill>
                  <a:srgbClr val="0000CC"/>
                </a:solidFill>
                <a:effectLst/>
                <a:latin typeface="맑은 고딕" pitchFamily="50" charset="-127"/>
                <a:ea typeface="맑은 고딕" pitchFamily="50" charset="-127"/>
              </a:rPr>
              <a:t>MODE</a:t>
            </a:r>
          </a:p>
          <a:p>
            <a:pPr algn="l"/>
            <a:r>
              <a:rPr lang="en-US" altLang="ko-KR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OHT, EQP </a:t>
            </a:r>
            <a:r>
              <a:rPr lang="ko-KR" altLang="en-US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전화 모드</a:t>
            </a:r>
            <a:endParaRPr lang="ko-KR" altLang="en-US" sz="900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346404" y="1256060"/>
            <a:ext cx="1604604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altLang="ko-KR" sz="900" b="1" dirty="0" smtClean="0">
                <a:solidFill>
                  <a:srgbClr val="0000CC"/>
                </a:solidFill>
                <a:effectLst/>
                <a:latin typeface="맑은 고딕" pitchFamily="50" charset="-127"/>
                <a:ea typeface="맑은 고딕" pitchFamily="50" charset="-127"/>
              </a:rPr>
              <a:t>STATE</a:t>
            </a:r>
          </a:p>
          <a:p>
            <a:pPr algn="l"/>
            <a:r>
              <a:rPr lang="en-US" altLang="ko-KR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PIO </a:t>
            </a:r>
            <a:r>
              <a:rPr lang="ko-KR" altLang="en-US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동작 상태</a:t>
            </a:r>
            <a:endParaRPr lang="ko-KR" altLang="en-US" sz="900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13" name="직선 화살표 연결선 198"/>
          <p:cNvCxnSpPr/>
          <p:nvPr/>
        </p:nvCxnSpPr>
        <p:spPr bwMode="auto">
          <a:xfrm rot="10800000" flipV="1">
            <a:off x="5940152" y="1412776"/>
            <a:ext cx="1391714" cy="1080120"/>
          </a:xfrm>
          <a:prstGeom prst="bentConnector3">
            <a:avLst>
              <a:gd name="adj1" fmla="val 110228"/>
            </a:avLst>
          </a:prstGeom>
          <a:noFill/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A0893-24FC-4719-ADF5-EBC65FA72EA8}" type="slidenum">
              <a:rPr lang="ko-KR" altLang="en-US"/>
              <a:pPr/>
              <a:t>2</a:t>
            </a:fld>
            <a:endParaRPr lang="en-US" altLang="ko-KR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1066800" y="88900"/>
            <a:ext cx="703359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latinLnBrk="0"/>
            <a:r>
              <a:rPr kumimoji="0" lang="en-US" altLang="ko-K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각헤드라인M" pitchFamily="18" charset="-127"/>
                <a:ea typeface="HY각헤드라인M" pitchFamily="18" charset="-127"/>
              </a:rPr>
              <a:t>&lt; </a:t>
            </a:r>
            <a:r>
              <a:rPr kumimoji="0" lang="ko-KR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각헤드라인M" pitchFamily="18" charset="-127"/>
                <a:ea typeface="HY각헤드라인M" pitchFamily="18" charset="-127"/>
              </a:rPr>
              <a:t>목차 </a:t>
            </a:r>
            <a:r>
              <a:rPr kumimoji="0" lang="en-US" altLang="ko-K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각헤드라인M" pitchFamily="18" charset="-127"/>
                <a:ea typeface="HY각헤드라인M" pitchFamily="18" charset="-127"/>
              </a:rPr>
              <a:t>&gt;</a:t>
            </a:r>
            <a:endParaRPr kumimoji="0" lang="ko-KR" alt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Y각헤드라인M" pitchFamily="18" charset="-127"/>
              <a:ea typeface="HY각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7504" y="1052736"/>
            <a:ext cx="7857703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65" tIns="44783" rIns="89565" bIns="44783"/>
          <a:lstStyle/>
          <a:p>
            <a:pPr marL="790575" lvl="1" indent="-342900" algn="l" defTabSz="895350" latinLnBrk="0">
              <a:lnSpc>
                <a:spcPts val="1800"/>
              </a:lnSpc>
              <a:spcBef>
                <a:spcPts val="600"/>
              </a:spcBef>
              <a:buClr>
                <a:schemeClr val="tx1"/>
              </a:buClr>
              <a:buSzPct val="80000"/>
            </a:pPr>
            <a:r>
              <a:rPr kumimoji="0" lang="en-US" altLang="ko-KR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1. IR-PIO </a:t>
            </a:r>
            <a:r>
              <a:rPr kumimoji="0" lang="ko-KR" altLang="en-US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소개</a:t>
            </a:r>
            <a:r>
              <a:rPr kumimoji="0" lang="en-US" altLang="ko-KR" sz="1800" i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endParaRPr kumimoji="0" lang="en-US" altLang="ko-KR" sz="1500" i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44000" lvl="1" indent="-342900" algn="l" defTabSz="895350" latinLnBrk="0">
              <a:lnSpc>
                <a:spcPts val="1800"/>
              </a:lnSpc>
              <a:spcBef>
                <a:spcPts val="300"/>
              </a:spcBef>
              <a:buClr>
                <a:schemeClr val="tx1"/>
              </a:buClr>
              <a:buSzPct val="80000"/>
            </a:pPr>
            <a:r>
              <a:rPr kumimoji="0" lang="en-US" altLang="ko-KR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1) </a:t>
            </a:r>
            <a:r>
              <a:rPr kumimoji="0" lang="ko-KR" altLang="en-US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시스템</a:t>
            </a:r>
            <a:r>
              <a:rPr kumimoji="0" lang="en-US" altLang="ko-KR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구성도</a:t>
            </a:r>
            <a:endParaRPr kumimoji="0" lang="en-US" altLang="ko-KR" sz="15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44000" lvl="1" indent="-342900" algn="l" defTabSz="895350" latinLnBrk="0">
              <a:lnSpc>
                <a:spcPts val="1800"/>
              </a:lnSpc>
              <a:spcBef>
                <a:spcPts val="600"/>
              </a:spcBef>
              <a:buClr>
                <a:schemeClr val="tx1"/>
              </a:buClr>
              <a:buSzPct val="80000"/>
            </a:pPr>
            <a:r>
              <a:rPr kumimoji="0" lang="en-US" altLang="ko-KR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2) PIO </a:t>
            </a:r>
            <a:r>
              <a:rPr kumimoji="0" lang="ko-KR" altLang="en-US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내부 구성도</a:t>
            </a:r>
            <a:endParaRPr kumimoji="0" lang="en-US" altLang="ko-KR" sz="15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44000" lvl="1" indent="-342900" algn="l" defTabSz="895350" latinLnBrk="0">
              <a:lnSpc>
                <a:spcPts val="1800"/>
              </a:lnSpc>
              <a:spcBef>
                <a:spcPts val="600"/>
              </a:spcBef>
              <a:buClr>
                <a:schemeClr val="tx1"/>
              </a:buClr>
              <a:buSzPct val="80000"/>
            </a:pPr>
            <a:r>
              <a:rPr kumimoji="0" lang="en-US" altLang="ko-KR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3) </a:t>
            </a:r>
            <a:r>
              <a:rPr kumimoji="0" lang="ko-KR" altLang="en-US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제품 특징 </a:t>
            </a:r>
            <a:r>
              <a:rPr kumimoji="0" lang="en-US" altLang="ko-KR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ko-KR" altLang="en-US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설치 시 주의 사항</a:t>
            </a:r>
            <a:endParaRPr kumimoji="0" lang="en-US" altLang="ko-KR" sz="15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790575" lvl="1" indent="-342900" algn="l" defTabSz="895350" latinLnBrk="0">
              <a:lnSpc>
                <a:spcPts val="1800"/>
              </a:lnSpc>
              <a:spcBef>
                <a:spcPts val="600"/>
              </a:spcBef>
              <a:buClr>
                <a:schemeClr val="tx1"/>
              </a:buClr>
              <a:buSzPct val="80000"/>
            </a:pPr>
            <a:r>
              <a:rPr kumimoji="0" lang="en-US" altLang="ko-KR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2. IR-PIO </a:t>
            </a:r>
            <a:r>
              <a:rPr kumimoji="0" lang="ko-KR" altLang="en-US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기능</a:t>
            </a:r>
            <a:endParaRPr kumimoji="0" lang="en-US" altLang="ko-KR" sz="1500" i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44000" lvl="1" indent="-342900" algn="l" defTabSz="895350" latinLnBrk="0">
              <a:lnSpc>
                <a:spcPts val="1800"/>
              </a:lnSpc>
              <a:spcBef>
                <a:spcPts val="200"/>
              </a:spcBef>
              <a:buClr>
                <a:schemeClr val="tx1"/>
              </a:buClr>
              <a:buSzPct val="80000"/>
            </a:pPr>
            <a:r>
              <a:rPr kumimoji="0" lang="en-US" altLang="ko-KR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1) </a:t>
            </a:r>
            <a:r>
              <a:rPr kumimoji="0" lang="ko-KR" altLang="en-US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전원 인가 후 동작 상태</a:t>
            </a:r>
            <a:endParaRPr kumimoji="0" lang="en-US" altLang="ko-KR" sz="15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44000" lvl="1" indent="-342900" algn="l" defTabSz="895350" latinLnBrk="0">
              <a:lnSpc>
                <a:spcPts val="1800"/>
              </a:lnSpc>
              <a:spcBef>
                <a:spcPts val="600"/>
              </a:spcBef>
              <a:buClr>
                <a:schemeClr val="tx1"/>
              </a:buClr>
              <a:buSzPct val="80000"/>
            </a:pPr>
            <a:r>
              <a:rPr kumimoji="0" lang="en-US" altLang="ko-KR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2) PIO </a:t>
            </a:r>
            <a:r>
              <a:rPr kumimoji="0" lang="ko-KR" altLang="en-US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통신 시 동작 상태</a:t>
            </a:r>
            <a:endParaRPr kumimoji="0" lang="en-US" altLang="ko-KR" sz="15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44000" lvl="1" indent="-342900" algn="l" defTabSz="895350" latinLnBrk="0">
              <a:lnSpc>
                <a:spcPts val="1800"/>
              </a:lnSpc>
              <a:spcBef>
                <a:spcPts val="600"/>
              </a:spcBef>
              <a:buClr>
                <a:schemeClr val="tx1"/>
              </a:buClr>
              <a:buSzPct val="80000"/>
            </a:pPr>
            <a:r>
              <a:rPr kumimoji="0" lang="en-US" altLang="ko-KR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3) PIO </a:t>
            </a:r>
            <a:r>
              <a:rPr kumimoji="0" lang="ko-KR" altLang="en-US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주요 기능 설정</a:t>
            </a:r>
            <a:endParaRPr kumimoji="0" lang="en-US" altLang="ko-KR" sz="15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44000" lvl="1" indent="-342900" algn="l" defTabSz="895350" latinLnBrk="0">
              <a:lnSpc>
                <a:spcPts val="1800"/>
              </a:lnSpc>
              <a:spcBef>
                <a:spcPts val="600"/>
              </a:spcBef>
              <a:buClr>
                <a:schemeClr val="tx1"/>
              </a:buClr>
              <a:buSzPct val="80000"/>
            </a:pPr>
            <a:r>
              <a:rPr kumimoji="0" lang="en-US" altLang="ko-KR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4) </a:t>
            </a:r>
            <a:r>
              <a:rPr kumimoji="0" lang="ko-KR" altLang="en-US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시리얼 명령어 구조</a:t>
            </a:r>
            <a:endParaRPr kumimoji="0" lang="en-US" altLang="ko-KR" sz="15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44000" lvl="1" indent="-342900" algn="l" defTabSz="895350" latinLnBrk="0">
              <a:lnSpc>
                <a:spcPts val="1800"/>
              </a:lnSpc>
              <a:spcBef>
                <a:spcPts val="600"/>
              </a:spcBef>
              <a:buClr>
                <a:schemeClr val="tx1"/>
              </a:buClr>
              <a:buSzPct val="80000"/>
            </a:pPr>
            <a:r>
              <a:rPr kumimoji="0" lang="en-US" altLang="ko-KR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5) </a:t>
            </a:r>
            <a:r>
              <a:rPr kumimoji="0" lang="ko-KR" altLang="en-US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통신 데이터 다운로드 방법</a:t>
            </a:r>
            <a:endParaRPr kumimoji="0" lang="en-US" altLang="ko-KR" sz="15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790575" lvl="1" indent="-342900" algn="l" defTabSz="895350" latinLnBrk="0">
              <a:lnSpc>
                <a:spcPts val="1800"/>
              </a:lnSpc>
              <a:spcBef>
                <a:spcPts val="600"/>
              </a:spcBef>
              <a:buClr>
                <a:schemeClr val="tx1"/>
              </a:buClr>
              <a:buSzPct val="80000"/>
            </a:pPr>
            <a:r>
              <a:rPr kumimoji="0" lang="en-US" altLang="ko-KR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3. IR-PIO E84 Sequence Chart</a:t>
            </a:r>
          </a:p>
          <a:p>
            <a:pPr marL="790575" lvl="1" indent="-342900" algn="l" defTabSz="895350" latinLnBrk="0">
              <a:lnSpc>
                <a:spcPts val="1800"/>
              </a:lnSpc>
              <a:spcBef>
                <a:spcPts val="600"/>
              </a:spcBef>
              <a:buClr>
                <a:schemeClr val="tx1"/>
              </a:buClr>
              <a:buSzPct val="80000"/>
            </a:pPr>
            <a:r>
              <a:rPr kumimoji="0" lang="en-US" altLang="ko-KR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4. IR-PMAN </a:t>
            </a:r>
            <a:r>
              <a:rPr kumimoji="0" lang="ko-KR" altLang="en-US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소개</a:t>
            </a:r>
            <a:endParaRPr kumimoji="0" lang="en-US" altLang="ko-KR" sz="1800" i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44000" lvl="1" indent="-342900" algn="l" defTabSz="895350" latinLnBrk="0">
              <a:lnSpc>
                <a:spcPts val="1800"/>
              </a:lnSpc>
              <a:spcBef>
                <a:spcPts val="200"/>
              </a:spcBef>
              <a:buClr>
                <a:schemeClr val="tx1"/>
              </a:buClr>
              <a:buSzPct val="80000"/>
            </a:pPr>
            <a:r>
              <a:rPr kumimoji="0" lang="en-US" altLang="ko-KR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1) </a:t>
            </a:r>
            <a:r>
              <a:rPr kumimoji="0" lang="ko-KR" altLang="en-US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제품 특징 및 기능</a:t>
            </a:r>
            <a:endParaRPr lang="en-US" altLang="ko-KR" sz="15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790575" lvl="1" indent="-342900" algn="l" defTabSz="895350" latinLnBrk="0">
              <a:lnSpc>
                <a:spcPts val="1800"/>
              </a:lnSpc>
              <a:spcBef>
                <a:spcPts val="600"/>
              </a:spcBef>
              <a:buClr>
                <a:schemeClr val="tx1"/>
              </a:buClr>
              <a:buSzPct val="80000"/>
            </a:pPr>
            <a:r>
              <a:rPr kumimoji="0" lang="en-US" altLang="ko-KR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5. </a:t>
            </a:r>
            <a:r>
              <a:rPr kumimoji="0" lang="en-US" altLang="ko-KR" sz="1800" dirty="0" err="1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WinPMAN</a:t>
            </a:r>
            <a:r>
              <a:rPr kumimoji="0" lang="en-US" altLang="ko-KR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소개</a:t>
            </a:r>
            <a:endParaRPr kumimoji="0" lang="en-US" altLang="ko-KR" sz="1800" i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44000" lvl="1" indent="-342900" algn="l" defTabSz="895350" latinLnBrk="0">
              <a:lnSpc>
                <a:spcPts val="1800"/>
              </a:lnSpc>
              <a:spcBef>
                <a:spcPts val="200"/>
              </a:spcBef>
              <a:buClr>
                <a:schemeClr val="tx1"/>
              </a:buClr>
              <a:buSzPct val="80000"/>
            </a:pPr>
            <a:r>
              <a:rPr kumimoji="0" lang="en-US" altLang="ko-KR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1) </a:t>
            </a:r>
            <a:r>
              <a:rPr kumimoji="0" lang="ko-KR" altLang="en-US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통신</a:t>
            </a:r>
            <a:r>
              <a:rPr kumimoji="0" lang="en-US" altLang="ko-KR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데이터 분석</a:t>
            </a: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endParaRPr kumimoji="0" lang="en-US" altLang="ko-KR" sz="14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790575" lvl="1" indent="-342900" algn="l" defTabSz="895350" latinLnBrk="0">
              <a:lnSpc>
                <a:spcPts val="1800"/>
              </a:lnSpc>
              <a:spcBef>
                <a:spcPts val="600"/>
              </a:spcBef>
              <a:buClr>
                <a:schemeClr val="tx1"/>
              </a:buClr>
              <a:buSzPct val="80000"/>
            </a:pPr>
            <a:r>
              <a:rPr kumimoji="0" lang="en-US" altLang="ko-KR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6. Emulator</a:t>
            </a:r>
            <a:r>
              <a:rPr kumimoji="0" lang="ko-KR" altLang="en-US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소개</a:t>
            </a:r>
            <a:endParaRPr kumimoji="0" lang="en-US" altLang="ko-KR" sz="18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44000" lvl="1" indent="-342900" algn="l" defTabSz="895350" latinLnBrk="0">
              <a:lnSpc>
                <a:spcPts val="1800"/>
              </a:lnSpc>
              <a:spcBef>
                <a:spcPts val="200"/>
              </a:spcBef>
              <a:buClr>
                <a:schemeClr val="tx1"/>
              </a:buClr>
              <a:buSzPct val="80000"/>
            </a:pPr>
            <a:r>
              <a:rPr kumimoji="0" lang="en-US" altLang="ko-KR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1) PIO Signal Generator(</a:t>
            </a:r>
            <a:r>
              <a:rPr kumimoji="0" lang="ko-KR" altLang="en-US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수동 신호 발생기</a:t>
            </a:r>
            <a:r>
              <a:rPr kumimoji="0" lang="en-US" altLang="ko-KR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5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790575" lvl="1" indent="-342900" algn="l" defTabSz="895350" latinLnBrk="0">
              <a:lnSpc>
                <a:spcPts val="1800"/>
              </a:lnSpc>
              <a:spcBef>
                <a:spcPts val="600"/>
              </a:spcBef>
              <a:buClr>
                <a:schemeClr val="tx1"/>
              </a:buClr>
              <a:buSzPct val="80000"/>
            </a:pPr>
            <a:endParaRPr kumimoji="0" lang="en-US" altLang="ko-KR" sz="1800" i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3" cstate="print"/>
          <a:srcRect l="27943" b="37594"/>
          <a:stretch>
            <a:fillRect/>
          </a:stretch>
        </p:blipFill>
        <p:spPr bwMode="auto">
          <a:xfrm>
            <a:off x="6444208" y="3038561"/>
            <a:ext cx="2448272" cy="271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A0893-24FC-4719-ADF5-EBC65FA72EA8}" type="slidenum">
              <a:rPr lang="ko-KR" altLang="en-US"/>
              <a:pPr/>
              <a:t>3</a:t>
            </a:fld>
            <a:endParaRPr lang="en-US" altLang="ko-KR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1066800" y="88900"/>
            <a:ext cx="786291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latinLnBrk="0"/>
            <a:r>
              <a:rPr kumimoji="0" lang="en-US" altLang="ko-K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각헤드라인M" pitchFamily="18" charset="-127"/>
                <a:ea typeface="HY각헤드라인M" pitchFamily="18" charset="-127"/>
              </a:rPr>
              <a:t>1. IR-PIO </a:t>
            </a:r>
            <a:r>
              <a:rPr kumimoji="0" lang="ko-KR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각헤드라인M" pitchFamily="18" charset="-127"/>
                <a:ea typeface="HY각헤드라인M" pitchFamily="18" charset="-127"/>
              </a:rPr>
              <a:t>소개</a:t>
            </a:r>
            <a:r>
              <a:rPr kumimoji="0" lang="en-US" altLang="ko-K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각헤드라인M" pitchFamily="18" charset="-127"/>
                <a:ea typeface="HY각헤드라인M" pitchFamily="18" charset="-127"/>
              </a:rPr>
              <a:t>(1)</a:t>
            </a:r>
            <a:endParaRPr kumimoji="0" lang="ko-KR" alt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Y각헤드라인M" pitchFamily="18" charset="-127"/>
              <a:ea typeface="HY각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1883" y="1052736"/>
            <a:ext cx="8964613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65" tIns="44783" rIns="89565" bIns="44783"/>
          <a:lstStyle/>
          <a:p>
            <a:pPr marL="727075" lvl="1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kumimoji="0" lang="en-US" altLang="ko-KR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1) </a:t>
            </a:r>
            <a:r>
              <a:rPr kumimoji="0" lang="ko-KR" altLang="en-US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시스템 구성도</a:t>
            </a:r>
            <a:endParaRPr kumimoji="0" lang="en-US" altLang="ko-KR" sz="15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44000" lvl="2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EQ PIO : E84 </a:t>
            </a: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통신용 광 통신 장치</a:t>
            </a:r>
            <a:endParaRPr kumimoji="0" lang="en-US" altLang="ko-KR" sz="16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44000" lvl="2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PMAN (PIO Manager) : PIO </a:t>
            </a: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사용 시 필요한 다양한 기능이 있는 핸드 터미널  </a:t>
            </a:r>
            <a:endParaRPr kumimoji="0" lang="en-US" altLang="ko-KR" sz="16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44000" lvl="2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en-US" altLang="ko-KR" sz="1600" dirty="0" err="1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WinPMAN</a:t>
            </a: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: </a:t>
            </a: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통신 데이터 분석용 윈도우 프로그램</a:t>
            </a:r>
            <a:endParaRPr kumimoji="0" lang="en-US" altLang="ko-KR" sz="16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44000" lvl="2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Emulator  : E84 </a:t>
            </a: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동작 시퀀스를 수동 또는 자동으로 할 수 있는 장치</a:t>
            </a:r>
            <a:endParaRPr kumimoji="0" lang="en-US" altLang="ko-KR" sz="16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44000" lvl="2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광 </a:t>
            </a:r>
            <a:r>
              <a:rPr kumimoji="0" lang="ko-KR" altLang="en-US" sz="1600" dirty="0" err="1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체커</a:t>
            </a: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: EQ PIO</a:t>
            </a: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의 최적 위치 및 광 노이즈  측정용 </a:t>
            </a: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필요 시 개발 예정</a:t>
            </a: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727075" lvl="1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endParaRPr kumimoji="0" lang="en-US" altLang="ko-KR" sz="18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727075" lvl="1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kumimoji="0" lang="en-US" altLang="ko-KR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12526" y="5958332"/>
            <a:ext cx="1908068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0" lang="en-US" altLang="ko-KR" sz="13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&lt; IR-PIO </a:t>
            </a:r>
            <a:r>
              <a:rPr kumimoji="0" lang="ko-KR" altLang="en-US" sz="13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설치 구성</a:t>
            </a:r>
            <a:r>
              <a:rPr kumimoji="0" lang="en-US" altLang="ko-KR" sz="13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&gt;</a:t>
            </a:r>
            <a:endParaRPr lang="ko-KR" altLang="en-US" sz="13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4" cstate="print"/>
          <a:srcRect l="40182" b="39203"/>
          <a:stretch>
            <a:fillRect/>
          </a:stretch>
        </p:blipFill>
        <p:spPr bwMode="auto">
          <a:xfrm>
            <a:off x="4283968" y="2969769"/>
            <a:ext cx="158417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481497" y="2744780"/>
            <a:ext cx="1296144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0" lang="en-US" altLang="ko-KR" sz="11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IR-PIO(Slave)</a:t>
            </a:r>
          </a:p>
          <a:p>
            <a:r>
              <a:rPr kumimoji="0" lang="en-US" altLang="ko-KR" sz="11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_Top View</a:t>
            </a:r>
            <a:endParaRPr lang="ko-KR" altLang="en-US" sz="11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41526" y="5310749"/>
            <a:ext cx="1224136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0" lang="en-US" altLang="ko-KR" sz="11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IR-PIO(Master)</a:t>
            </a:r>
          </a:p>
          <a:p>
            <a:r>
              <a:rPr kumimoji="0" lang="en-US" altLang="ko-KR" sz="11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_Front View</a:t>
            </a:r>
            <a:endParaRPr lang="ko-KR" altLang="en-US" sz="11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74350" y="5309885"/>
            <a:ext cx="1224136" cy="6001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0" lang="en-US" altLang="ko-KR" sz="11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IR-PIO(Master)</a:t>
            </a:r>
          </a:p>
          <a:p>
            <a:r>
              <a:rPr kumimoji="0" lang="en-US" altLang="ko-KR" sz="11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_Front View</a:t>
            </a:r>
            <a:endParaRPr lang="ko-KR" altLang="en-US" sz="11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endParaRPr lang="ko-KR" altLang="en-US" sz="11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03395" y="3626806"/>
            <a:ext cx="1080120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0" lang="en-US" altLang="ko-KR" sz="11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IR-PIO(Slave)</a:t>
            </a:r>
          </a:p>
          <a:p>
            <a:r>
              <a:rPr kumimoji="0" lang="en-US" altLang="ko-KR" sz="11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_ Front View</a:t>
            </a:r>
            <a:endParaRPr lang="ko-KR" altLang="en-US" sz="11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12926" y="5908863"/>
            <a:ext cx="2592288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0" lang="en-US" altLang="ko-KR" sz="13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&lt; IR-PIO </a:t>
            </a:r>
            <a:r>
              <a:rPr kumimoji="0" lang="ko-KR" altLang="en-US" sz="13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통신 방향 </a:t>
            </a:r>
            <a:r>
              <a:rPr kumimoji="0" lang="en-US" altLang="ko-KR" sz="13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&gt;</a:t>
            </a:r>
            <a:endParaRPr lang="ko-KR" altLang="en-US" sz="13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2753745"/>
            <a:ext cx="189547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Box 85"/>
          <p:cNvSpPr txBox="1"/>
          <p:nvPr/>
        </p:nvSpPr>
        <p:spPr>
          <a:xfrm>
            <a:off x="1187624" y="3557915"/>
            <a:ext cx="3123778" cy="2031325"/>
          </a:xfrm>
          <a:prstGeom prst="rect">
            <a:avLst/>
          </a:prstGeom>
          <a:solidFill>
            <a:srgbClr val="FFFFD9"/>
          </a:solidFill>
          <a:ln w="12700">
            <a:solidFill>
              <a:schemeClr val="tx1"/>
            </a:solidFill>
            <a:prstDash val="dash"/>
          </a:ln>
          <a:effectLst/>
        </p:spPr>
        <p:txBody>
          <a:bodyPr wrap="square" rtlCol="0">
            <a:spAutoFit/>
          </a:bodyPr>
          <a:lstStyle/>
          <a:p>
            <a:pPr algn="l"/>
            <a:endParaRPr lang="en-US" altLang="ko-KR" sz="9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ko-KR" altLang="en-US" sz="9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573016"/>
            <a:ext cx="1512168" cy="233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A0893-24FC-4719-ADF5-EBC65FA72EA8}" type="slidenum">
              <a:rPr lang="ko-KR" altLang="en-US"/>
              <a:pPr/>
              <a:t>4</a:t>
            </a:fld>
            <a:endParaRPr lang="en-US" altLang="ko-KR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1066800" y="88900"/>
            <a:ext cx="786291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latinLnBrk="0"/>
            <a:r>
              <a:rPr kumimoji="0" lang="en-US" altLang="ko-K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각헤드라인M" pitchFamily="18" charset="-127"/>
                <a:ea typeface="HY각헤드라인M" pitchFamily="18" charset="-127"/>
              </a:rPr>
              <a:t>1. IR-PIO </a:t>
            </a:r>
            <a:r>
              <a:rPr kumimoji="0" lang="ko-KR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각헤드라인M" pitchFamily="18" charset="-127"/>
                <a:ea typeface="HY각헤드라인M" pitchFamily="18" charset="-127"/>
              </a:rPr>
              <a:t>소개</a:t>
            </a:r>
            <a:r>
              <a:rPr kumimoji="0" lang="en-US" altLang="ko-K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각헤드라인M" pitchFamily="18" charset="-127"/>
                <a:ea typeface="HY각헤드라인M" pitchFamily="18" charset="-127"/>
              </a:rPr>
              <a:t>(2)</a:t>
            </a:r>
            <a:endParaRPr kumimoji="0" lang="ko-KR" alt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Y각헤드라인M" pitchFamily="18" charset="-127"/>
              <a:ea typeface="HY각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1883" y="1052736"/>
            <a:ext cx="8964613" cy="4447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65" tIns="44783" rIns="89565" bIns="44783"/>
          <a:lstStyle/>
          <a:p>
            <a:pPr marL="727075" lvl="1" indent="-279400" algn="l" defTabSz="895350" latinLnBrk="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</a:pPr>
            <a:r>
              <a:rPr kumimoji="0" lang="en-US" altLang="ko-KR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2) PIO </a:t>
            </a:r>
            <a:r>
              <a:rPr kumimoji="0" lang="ko-KR" altLang="en-US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내부</a:t>
            </a:r>
            <a:r>
              <a:rPr kumimoji="0" lang="en-US" altLang="ko-KR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구성도</a:t>
            </a:r>
            <a:endParaRPr kumimoji="0" lang="en-US" altLang="ko-KR" sz="15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44000" lvl="2" indent="-279400" algn="l" defTabSz="895350" latinLnBrk="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IR </a:t>
            </a: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송수신</a:t>
            </a: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회로 </a:t>
            </a: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기존 제품과 호환</a:t>
            </a:r>
            <a:endParaRPr kumimoji="0" lang="en-US" altLang="ko-KR" sz="16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44000" lvl="2" indent="-279400" algn="l" defTabSz="895350" latinLnBrk="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RF </a:t>
            </a: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송수신</a:t>
            </a: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회로 </a:t>
            </a: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: 2.4GHz WIFI </a:t>
            </a: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대역 사용</a:t>
            </a: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데이터 </a:t>
            </a: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통신 데이터</a:t>
            </a: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, F/W ) </a:t>
            </a: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송수신용 </a:t>
            </a:r>
            <a:endParaRPr kumimoji="0" lang="en-US" altLang="ko-KR" sz="16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44000" lvl="2" indent="-279400" algn="l" defTabSz="895350" latinLnBrk="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보조 메모리</a:t>
            </a: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: </a:t>
            </a: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약 </a:t>
            </a: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130~190</a:t>
            </a: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개 정도의 통신 데이터 저장</a:t>
            </a: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전원</a:t>
            </a: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Off </a:t>
            </a: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시 지워짐</a:t>
            </a:r>
            <a:endParaRPr kumimoji="0" lang="en-US" altLang="ko-KR" sz="16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44000" lvl="2" indent="-279400" algn="l" defTabSz="895350" latinLnBrk="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프로세서</a:t>
            </a: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: PIO </a:t>
            </a: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모든 동작 제어</a:t>
            </a: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프로세서 내부 메모리에 수신 파형 저장 가능</a:t>
            </a:r>
            <a:endParaRPr kumimoji="0" lang="en-US" altLang="ko-KR" sz="16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44000" lvl="2" indent="-279400" algn="l" defTabSz="895350" latinLnBrk="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Serial</a:t>
            </a: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: PIO </a:t>
            </a: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설정</a:t>
            </a: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및 데이터 전송 채널</a:t>
            </a:r>
            <a:endParaRPr kumimoji="0" lang="en-US" altLang="ko-KR" sz="16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44000" lvl="2" indent="-279400" algn="l" defTabSz="895350" latinLnBrk="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표시용</a:t>
            </a: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LED : GO, State(</a:t>
            </a: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깜박이는 주기로 동작</a:t>
            </a: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상태 표시</a:t>
            </a: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727075" lvl="1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endParaRPr kumimoji="0" lang="en-US" altLang="ko-KR" sz="18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727075" lvl="1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kumimoji="0" lang="en-US" altLang="ko-KR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21082" y="5805264"/>
            <a:ext cx="205883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0" lang="en-US" altLang="ko-KR" sz="14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&lt; IR-PIO </a:t>
            </a:r>
            <a:r>
              <a:rPr kumimoji="0" lang="ko-KR" altLang="en-US" sz="14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내부 구성</a:t>
            </a:r>
            <a:r>
              <a:rPr kumimoji="0" lang="en-US" altLang="ko-KR" sz="14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&gt;</a:t>
            </a:r>
            <a:endParaRPr lang="ko-KR" altLang="en-US" sz="14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36296" y="4533169"/>
            <a:ext cx="100811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altLang="ko-KR" sz="900" b="1" dirty="0" smtClean="0">
                <a:solidFill>
                  <a:srgbClr val="0000CC"/>
                </a:solidFill>
                <a:effectLst/>
                <a:latin typeface="맑은 고딕" pitchFamily="50" charset="-127"/>
                <a:ea typeface="맑은 고딕" pitchFamily="50" charset="-127"/>
              </a:rPr>
              <a:t>GO</a:t>
            </a:r>
            <a:r>
              <a:rPr lang="en-US" altLang="ko-KR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algn="l"/>
            <a:r>
              <a:rPr lang="en-US" altLang="ko-KR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IR </a:t>
            </a:r>
            <a:r>
              <a:rPr lang="ko-KR" altLang="en-US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통신 신호</a:t>
            </a:r>
            <a:endParaRPr lang="ko-KR" altLang="en-US" sz="900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9" name="직선 화살표 연결선 18"/>
          <p:cNvCxnSpPr/>
          <p:nvPr/>
        </p:nvCxnSpPr>
        <p:spPr bwMode="auto">
          <a:xfrm flipH="1" flipV="1">
            <a:off x="6657455" y="4267695"/>
            <a:ext cx="571501" cy="1"/>
          </a:xfrm>
          <a:prstGeom prst="straightConnector1">
            <a:avLst/>
          </a:prstGeom>
          <a:noFill/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7236296" y="5003884"/>
            <a:ext cx="1008112" cy="36933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altLang="ko-KR" sz="900" b="1" dirty="0" smtClean="0">
                <a:solidFill>
                  <a:srgbClr val="0000CC"/>
                </a:solidFill>
                <a:effectLst/>
                <a:latin typeface="맑은 고딕" pitchFamily="50" charset="-127"/>
                <a:ea typeface="맑은 고딕" pitchFamily="50" charset="-127"/>
              </a:rPr>
              <a:t>STATE</a:t>
            </a:r>
            <a:r>
              <a:rPr lang="en-US" altLang="ko-KR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algn="l"/>
            <a:r>
              <a:rPr lang="en-US" altLang="ko-KR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PIO </a:t>
            </a:r>
            <a:r>
              <a:rPr lang="ko-KR" altLang="en-US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동작 상태</a:t>
            </a:r>
            <a:endParaRPr lang="ko-KR" altLang="en-US" sz="900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36296" y="4067780"/>
            <a:ext cx="100811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altLang="ko-KR" sz="900" b="1" dirty="0" smtClean="0">
                <a:solidFill>
                  <a:srgbClr val="0000CC"/>
                </a:solidFill>
                <a:effectLst/>
                <a:latin typeface="맑은 고딕" pitchFamily="50" charset="-127"/>
                <a:ea typeface="맑은 고딕" pitchFamily="50" charset="-127"/>
              </a:rPr>
              <a:t>OUT</a:t>
            </a:r>
            <a:endParaRPr lang="en-US" altLang="ko-KR" sz="9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PIO </a:t>
            </a:r>
            <a:r>
              <a:rPr lang="ko-KR" altLang="en-US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출력 신호</a:t>
            </a:r>
            <a:endParaRPr lang="ko-KR" altLang="en-US" sz="900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모서리가 둥근 직사각형 22"/>
          <p:cNvSpPr/>
          <p:nvPr/>
        </p:nvSpPr>
        <p:spPr bwMode="auto">
          <a:xfrm>
            <a:off x="6509302" y="4137506"/>
            <a:ext cx="144016" cy="553998"/>
          </a:xfrm>
          <a:prstGeom prst="roundRect">
            <a:avLst>
              <a:gd name="adj" fmla="val 0"/>
            </a:avLst>
          </a:prstGeom>
          <a:solidFill>
            <a:schemeClr val="accent4">
              <a:lumMod val="60000"/>
              <a:lumOff val="40000"/>
              <a:alpha val="50196"/>
            </a:schemeClr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4" name="자유형 23"/>
          <p:cNvSpPr/>
          <p:nvPr/>
        </p:nvSpPr>
        <p:spPr bwMode="auto">
          <a:xfrm>
            <a:off x="6516216" y="4696569"/>
            <a:ext cx="129282" cy="107722"/>
          </a:xfrm>
          <a:custGeom>
            <a:avLst/>
            <a:gdLst>
              <a:gd name="connsiteX0" fmla="*/ 0 w 129282"/>
              <a:gd name="connsiteY0" fmla="*/ 0 h 138499"/>
              <a:gd name="connsiteX1" fmla="*/ 0 w 129282"/>
              <a:gd name="connsiteY1" fmla="*/ 0 h 138499"/>
              <a:gd name="connsiteX2" fmla="*/ 0 w 129282"/>
              <a:gd name="connsiteY2" fmla="*/ 0 h 138499"/>
              <a:gd name="connsiteX3" fmla="*/ 129282 w 129282"/>
              <a:gd name="connsiteY3" fmla="*/ 0 h 138499"/>
              <a:gd name="connsiteX4" fmla="*/ 129282 w 129282"/>
              <a:gd name="connsiteY4" fmla="*/ 0 h 138499"/>
              <a:gd name="connsiteX5" fmla="*/ 129282 w 129282"/>
              <a:gd name="connsiteY5" fmla="*/ 0 h 138499"/>
              <a:gd name="connsiteX6" fmla="*/ 129282 w 129282"/>
              <a:gd name="connsiteY6" fmla="*/ 138499 h 138499"/>
              <a:gd name="connsiteX7" fmla="*/ 129282 w 129282"/>
              <a:gd name="connsiteY7" fmla="*/ 138499 h 138499"/>
              <a:gd name="connsiteX8" fmla="*/ 129282 w 129282"/>
              <a:gd name="connsiteY8" fmla="*/ 138499 h 138499"/>
              <a:gd name="connsiteX9" fmla="*/ 0 w 129282"/>
              <a:gd name="connsiteY9" fmla="*/ 138499 h 138499"/>
              <a:gd name="connsiteX10" fmla="*/ 0 w 129282"/>
              <a:gd name="connsiteY10" fmla="*/ 138499 h 138499"/>
              <a:gd name="connsiteX11" fmla="*/ 0 w 129282"/>
              <a:gd name="connsiteY11" fmla="*/ 138499 h 138499"/>
              <a:gd name="connsiteX12" fmla="*/ 0 w 129282"/>
              <a:gd name="connsiteY12" fmla="*/ 0 h 138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9282" h="13849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29282" y="0"/>
                </a:lnTo>
                <a:lnTo>
                  <a:pt x="129282" y="0"/>
                </a:lnTo>
                <a:lnTo>
                  <a:pt x="129282" y="0"/>
                </a:lnTo>
                <a:lnTo>
                  <a:pt x="129282" y="138499"/>
                </a:lnTo>
                <a:lnTo>
                  <a:pt x="129282" y="138499"/>
                </a:lnTo>
                <a:lnTo>
                  <a:pt x="129282" y="138499"/>
                </a:lnTo>
                <a:lnTo>
                  <a:pt x="0" y="138499"/>
                </a:lnTo>
                <a:lnTo>
                  <a:pt x="0" y="138499"/>
                </a:lnTo>
                <a:lnTo>
                  <a:pt x="0" y="1384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50196"/>
            </a:schemeClr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</p:txBody>
      </p:sp>
      <p:cxnSp>
        <p:nvCxnSpPr>
          <p:cNvPr id="25" name="직선 화살표 연결선 24"/>
          <p:cNvCxnSpPr/>
          <p:nvPr/>
        </p:nvCxnSpPr>
        <p:spPr bwMode="auto">
          <a:xfrm flipH="1" flipV="1">
            <a:off x="6761237" y="4724400"/>
            <a:ext cx="475062" cy="744"/>
          </a:xfrm>
          <a:prstGeom prst="straightConnector1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직선 화살표 연결선 26"/>
          <p:cNvCxnSpPr/>
          <p:nvPr/>
        </p:nvCxnSpPr>
        <p:spPr bwMode="auto">
          <a:xfrm flipH="1" flipV="1">
            <a:off x="6157393" y="4743588"/>
            <a:ext cx="1065385" cy="483253"/>
          </a:xfrm>
          <a:prstGeom prst="straightConnector1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5292080" y="5877272"/>
            <a:ext cx="205883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0" lang="en-US" altLang="ko-KR" sz="14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&lt; IR-PIO </a:t>
            </a:r>
            <a:r>
              <a:rPr kumimoji="0" lang="ko-KR" altLang="en-US" sz="14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외부 구성</a:t>
            </a:r>
            <a:r>
              <a:rPr kumimoji="0" lang="en-US" altLang="ko-KR" sz="14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&gt;</a:t>
            </a:r>
            <a:endParaRPr lang="ko-KR" altLang="en-US" sz="14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236296" y="3573016"/>
            <a:ext cx="1008112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altLang="ko-KR" sz="900" b="1" dirty="0" smtClean="0">
                <a:solidFill>
                  <a:srgbClr val="0000CC"/>
                </a:solidFill>
                <a:effectLst/>
                <a:latin typeface="맑은 고딕" pitchFamily="50" charset="-127"/>
                <a:ea typeface="맑은 고딕" pitchFamily="50" charset="-127"/>
              </a:rPr>
              <a:t>IN</a:t>
            </a:r>
            <a:endParaRPr lang="en-US" altLang="ko-KR" sz="9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PIO </a:t>
            </a:r>
            <a:r>
              <a:rPr lang="ko-KR" altLang="en-US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입력 신호</a:t>
            </a:r>
            <a:endParaRPr lang="ko-KR" altLang="en-US" sz="900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46" name="직선 화살표 연결선 198"/>
          <p:cNvCxnSpPr>
            <a:stCxn id="45" idx="1"/>
            <a:endCxn id="49" idx="0"/>
          </p:cNvCxnSpPr>
          <p:nvPr/>
        </p:nvCxnSpPr>
        <p:spPr bwMode="auto">
          <a:xfrm flipH="1">
            <a:off x="6066135" y="3757682"/>
            <a:ext cx="1170161" cy="379715"/>
          </a:xfrm>
          <a:prstGeom prst="straightConnector1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모서리가 둥근 직사각형 48"/>
          <p:cNvSpPr/>
          <p:nvPr/>
        </p:nvSpPr>
        <p:spPr bwMode="auto">
          <a:xfrm>
            <a:off x="5994127" y="4137397"/>
            <a:ext cx="144016" cy="553998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  <a:alpha val="50196"/>
            </a:schemeClr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51" name="자유형 50"/>
          <p:cNvSpPr/>
          <p:nvPr/>
        </p:nvSpPr>
        <p:spPr bwMode="auto">
          <a:xfrm>
            <a:off x="6005810" y="4696569"/>
            <a:ext cx="129282" cy="107722"/>
          </a:xfrm>
          <a:custGeom>
            <a:avLst/>
            <a:gdLst>
              <a:gd name="connsiteX0" fmla="*/ 0 w 129282"/>
              <a:gd name="connsiteY0" fmla="*/ 0 h 138499"/>
              <a:gd name="connsiteX1" fmla="*/ 0 w 129282"/>
              <a:gd name="connsiteY1" fmla="*/ 0 h 138499"/>
              <a:gd name="connsiteX2" fmla="*/ 0 w 129282"/>
              <a:gd name="connsiteY2" fmla="*/ 0 h 138499"/>
              <a:gd name="connsiteX3" fmla="*/ 129282 w 129282"/>
              <a:gd name="connsiteY3" fmla="*/ 0 h 138499"/>
              <a:gd name="connsiteX4" fmla="*/ 129282 w 129282"/>
              <a:gd name="connsiteY4" fmla="*/ 0 h 138499"/>
              <a:gd name="connsiteX5" fmla="*/ 129282 w 129282"/>
              <a:gd name="connsiteY5" fmla="*/ 0 h 138499"/>
              <a:gd name="connsiteX6" fmla="*/ 129282 w 129282"/>
              <a:gd name="connsiteY6" fmla="*/ 138499 h 138499"/>
              <a:gd name="connsiteX7" fmla="*/ 129282 w 129282"/>
              <a:gd name="connsiteY7" fmla="*/ 138499 h 138499"/>
              <a:gd name="connsiteX8" fmla="*/ 129282 w 129282"/>
              <a:gd name="connsiteY8" fmla="*/ 138499 h 138499"/>
              <a:gd name="connsiteX9" fmla="*/ 0 w 129282"/>
              <a:gd name="connsiteY9" fmla="*/ 138499 h 138499"/>
              <a:gd name="connsiteX10" fmla="*/ 0 w 129282"/>
              <a:gd name="connsiteY10" fmla="*/ 138499 h 138499"/>
              <a:gd name="connsiteX11" fmla="*/ 0 w 129282"/>
              <a:gd name="connsiteY11" fmla="*/ 138499 h 138499"/>
              <a:gd name="connsiteX12" fmla="*/ 0 w 129282"/>
              <a:gd name="connsiteY12" fmla="*/ 0 h 138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9282" h="13849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29282" y="0"/>
                </a:lnTo>
                <a:lnTo>
                  <a:pt x="129282" y="0"/>
                </a:lnTo>
                <a:lnTo>
                  <a:pt x="129282" y="0"/>
                </a:lnTo>
                <a:lnTo>
                  <a:pt x="129282" y="138499"/>
                </a:lnTo>
                <a:lnTo>
                  <a:pt x="129282" y="138499"/>
                </a:lnTo>
                <a:lnTo>
                  <a:pt x="129282" y="138499"/>
                </a:lnTo>
                <a:lnTo>
                  <a:pt x="0" y="138499"/>
                </a:lnTo>
                <a:lnTo>
                  <a:pt x="0" y="138499"/>
                </a:lnTo>
                <a:lnTo>
                  <a:pt x="0" y="138499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50196"/>
            </a:srgbClr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580112" y="3140968"/>
            <a:ext cx="576064" cy="230832"/>
          </a:xfrm>
          <a:prstGeom prst="rect">
            <a:avLst/>
          </a:prstGeom>
          <a:solidFill>
            <a:srgbClr val="FFFFA7"/>
          </a:solidFill>
          <a:ln w="952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altLang="ko-KR" sz="900" b="1" dirty="0" smtClean="0">
                <a:solidFill>
                  <a:srgbClr val="0000CC"/>
                </a:solidFill>
                <a:effectLst/>
                <a:latin typeface="맑은 고딕" pitchFamily="50" charset="-127"/>
                <a:ea typeface="맑은 고딕" pitchFamily="50" charset="-127"/>
              </a:rPr>
              <a:t>IR LED</a:t>
            </a:r>
            <a:endParaRPr lang="ko-KR" altLang="en-US" sz="900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372200" y="3140968"/>
            <a:ext cx="927720" cy="230832"/>
          </a:xfrm>
          <a:prstGeom prst="rect">
            <a:avLst/>
          </a:prstGeom>
          <a:solidFill>
            <a:srgbClr val="FFFFA7"/>
          </a:solidFill>
          <a:ln w="952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altLang="ko-KR" sz="900" b="1" dirty="0" smtClean="0">
                <a:solidFill>
                  <a:srgbClr val="0000CC"/>
                </a:solidFill>
                <a:effectLst/>
                <a:latin typeface="맑은 고딕" pitchFamily="50" charset="-127"/>
                <a:ea typeface="맑은 고딕" pitchFamily="50" charset="-127"/>
              </a:rPr>
              <a:t>Photo Sensor</a:t>
            </a:r>
            <a:endParaRPr lang="ko-KR" altLang="en-US" sz="900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57" name="직선 화살표 연결선 198"/>
          <p:cNvCxnSpPr>
            <a:stCxn id="55" idx="2"/>
          </p:cNvCxnSpPr>
          <p:nvPr/>
        </p:nvCxnSpPr>
        <p:spPr bwMode="auto">
          <a:xfrm>
            <a:off x="5868144" y="3371800"/>
            <a:ext cx="178718" cy="338188"/>
          </a:xfrm>
          <a:prstGeom prst="straightConnector1">
            <a:avLst/>
          </a:prstGeom>
          <a:noFill/>
          <a:ln w="1905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직선 화살표 연결선 198"/>
          <p:cNvCxnSpPr>
            <a:stCxn id="56" idx="2"/>
          </p:cNvCxnSpPr>
          <p:nvPr/>
        </p:nvCxnSpPr>
        <p:spPr bwMode="auto">
          <a:xfrm flipH="1">
            <a:off x="6380237" y="3371800"/>
            <a:ext cx="455823" cy="347713"/>
          </a:xfrm>
          <a:prstGeom prst="straightConnector1">
            <a:avLst/>
          </a:prstGeom>
          <a:noFill/>
          <a:ln w="1905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3" name="TextBox 72"/>
          <p:cNvSpPr txBox="1"/>
          <p:nvPr/>
        </p:nvSpPr>
        <p:spPr>
          <a:xfrm>
            <a:off x="1619672" y="3989963"/>
            <a:ext cx="720080" cy="5539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l"/>
            <a:endParaRPr lang="en-US" altLang="ko-KR" sz="5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5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5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5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5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5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572620" y="4084831"/>
            <a:ext cx="792088" cy="369332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RF </a:t>
            </a:r>
            <a:r>
              <a:rPr lang="ko-KR" altLang="en-US" sz="9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송수신</a:t>
            </a:r>
            <a:endParaRPr lang="en-US" altLang="ko-KR" sz="9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9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회로</a:t>
            </a:r>
            <a:endParaRPr lang="ko-KR" altLang="en-US" sz="9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627292" y="4732109"/>
            <a:ext cx="720080" cy="553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l"/>
            <a:endParaRPr lang="en-US" altLang="ko-KR" sz="5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5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5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5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5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5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596812" y="4831199"/>
            <a:ext cx="792088" cy="369332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IR </a:t>
            </a:r>
            <a:r>
              <a:rPr lang="ko-KR" altLang="en-US" sz="9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송수신</a:t>
            </a:r>
            <a:endParaRPr lang="en-US" altLang="ko-KR" sz="9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9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회로</a:t>
            </a:r>
            <a:endParaRPr lang="ko-KR" altLang="en-US" sz="9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483768" y="3989963"/>
            <a:ext cx="720080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l"/>
            <a:endParaRPr lang="en-US" altLang="ko-KR" sz="9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439378" y="4322385"/>
            <a:ext cx="792088" cy="230832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ko-KR" altLang="en-US" sz="9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프로세서</a:t>
            </a:r>
            <a:endParaRPr lang="ko-KR" altLang="en-US" sz="9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483768" y="4916775"/>
            <a:ext cx="72008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prstDash val="sysDash"/>
          </a:ln>
          <a:effectLst/>
        </p:spPr>
        <p:txBody>
          <a:bodyPr wrap="square" rtlCol="0">
            <a:spAutoFit/>
          </a:bodyPr>
          <a:lstStyle/>
          <a:p>
            <a:pPr algn="l"/>
            <a:endParaRPr lang="en-US" altLang="ko-KR" sz="9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9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411760" y="4962563"/>
            <a:ext cx="864096" cy="230832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ko-KR" altLang="en-US" sz="9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보조 메모리</a:t>
            </a:r>
            <a:endParaRPr lang="ko-KR" altLang="en-US" sz="9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347864" y="3989963"/>
            <a:ext cx="792088" cy="2308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ko-KR" altLang="en-US" sz="9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출력 회로</a:t>
            </a:r>
            <a:endParaRPr lang="en-US" altLang="ko-KR" sz="9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347864" y="4277995"/>
            <a:ext cx="792088" cy="230832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ko-KR" altLang="en-US" sz="9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입력 회로</a:t>
            </a:r>
            <a:endParaRPr lang="en-US" altLang="ko-KR" sz="9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347864" y="4566027"/>
            <a:ext cx="792088" cy="230832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ko-KR" altLang="en-US" sz="9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레벨 변환</a:t>
            </a:r>
            <a:endParaRPr lang="en-US" altLang="ko-KR" sz="9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7" name="이등변 삼각형 86"/>
          <p:cNvSpPr/>
          <p:nvPr/>
        </p:nvSpPr>
        <p:spPr bwMode="auto">
          <a:xfrm rot="10800000">
            <a:off x="1259632" y="3629923"/>
            <a:ext cx="216024" cy="213985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charset="-127"/>
              <a:ea typeface="굴림" charset="-127"/>
            </a:endParaRPr>
          </a:p>
        </p:txBody>
      </p:sp>
      <p:cxnSp>
        <p:nvCxnSpPr>
          <p:cNvPr id="89" name="직선 연결선 88"/>
          <p:cNvCxnSpPr>
            <a:stCxn id="87" idx="0"/>
            <a:endCxn id="73" idx="1"/>
          </p:cNvCxnSpPr>
          <p:nvPr/>
        </p:nvCxnSpPr>
        <p:spPr bwMode="auto">
          <a:xfrm rot="16200000" flipH="1">
            <a:off x="1282131" y="3929421"/>
            <a:ext cx="423054" cy="252028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직선 화살표 연결선 89"/>
          <p:cNvCxnSpPr/>
          <p:nvPr/>
        </p:nvCxnSpPr>
        <p:spPr bwMode="auto">
          <a:xfrm flipH="1">
            <a:off x="812344" y="4899779"/>
            <a:ext cx="360040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92" name="TextBox 91"/>
          <p:cNvSpPr txBox="1"/>
          <p:nvPr/>
        </p:nvSpPr>
        <p:spPr>
          <a:xfrm>
            <a:off x="1244392" y="4782051"/>
            <a:ext cx="207640" cy="23083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l"/>
            <a:endParaRPr lang="en-US" altLang="ko-KR" sz="9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244392" y="5055275"/>
            <a:ext cx="207640" cy="230832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l"/>
            <a:endParaRPr lang="en-US" altLang="ko-KR" sz="900" b="1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95" name="직선 화살표 연결선 94"/>
          <p:cNvCxnSpPr/>
          <p:nvPr/>
        </p:nvCxnSpPr>
        <p:spPr bwMode="auto">
          <a:xfrm>
            <a:off x="812344" y="5149711"/>
            <a:ext cx="360040" cy="0"/>
          </a:xfrm>
          <a:prstGeom prst="straightConnector1">
            <a:avLst/>
          </a:prstGeom>
          <a:noFill/>
          <a:ln w="38100" cap="flat" cmpd="sng" algn="ctr">
            <a:solidFill>
              <a:srgbClr val="0000CC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98" name="TextBox 97"/>
          <p:cNvSpPr txBox="1"/>
          <p:nvPr/>
        </p:nvSpPr>
        <p:spPr>
          <a:xfrm>
            <a:off x="683568" y="4896019"/>
            <a:ext cx="576064" cy="230832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ko-KR" altLang="en-US" sz="900" b="1" dirty="0" err="1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광신호</a:t>
            </a:r>
            <a:endParaRPr lang="ko-KR" altLang="en-US" sz="9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01" name="직선 화살표 연결선 100"/>
          <p:cNvCxnSpPr/>
          <p:nvPr/>
        </p:nvCxnSpPr>
        <p:spPr bwMode="auto">
          <a:xfrm>
            <a:off x="4184020" y="4103499"/>
            <a:ext cx="432048" cy="0"/>
          </a:xfrm>
          <a:prstGeom prst="straightConnector1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3" name="직선 화살표 연결선 102"/>
          <p:cNvCxnSpPr/>
          <p:nvPr/>
        </p:nvCxnSpPr>
        <p:spPr bwMode="auto">
          <a:xfrm>
            <a:off x="4184020" y="4399151"/>
            <a:ext cx="432048" cy="0"/>
          </a:xfrm>
          <a:prstGeom prst="straightConnector1">
            <a:avLst/>
          </a:prstGeom>
          <a:noFill/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04" name="직선 화살표 연결선 103"/>
          <p:cNvCxnSpPr/>
          <p:nvPr/>
        </p:nvCxnSpPr>
        <p:spPr bwMode="auto">
          <a:xfrm>
            <a:off x="4184020" y="4676135"/>
            <a:ext cx="432048" cy="0"/>
          </a:xfrm>
          <a:prstGeom prst="straightConnector1">
            <a:avLst/>
          </a:prstGeom>
          <a:noFill/>
          <a:ln w="38100" cap="flat" cmpd="sng" algn="ctr">
            <a:solidFill>
              <a:srgbClr val="FF66FF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05" name="TextBox 104"/>
          <p:cNvSpPr txBox="1"/>
          <p:nvPr/>
        </p:nvSpPr>
        <p:spPr>
          <a:xfrm>
            <a:off x="4161160" y="3827279"/>
            <a:ext cx="576064" cy="230832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ko-KR" altLang="en-US" sz="9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출력</a:t>
            </a:r>
            <a:endParaRPr lang="ko-KR" altLang="en-US" sz="9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161160" y="4154939"/>
            <a:ext cx="576064" cy="230832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ko-KR" altLang="en-US" sz="9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입력</a:t>
            </a:r>
            <a:endParaRPr lang="ko-KR" altLang="en-US" sz="9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210308" y="4448299"/>
            <a:ext cx="576064" cy="230832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Serial</a:t>
            </a:r>
            <a:endParaRPr lang="ko-KR" altLang="en-US" sz="9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127428" y="4570219"/>
            <a:ext cx="576064" cy="230832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IR LED</a:t>
            </a:r>
            <a:endParaRPr lang="ko-KR" altLang="en-US" sz="9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096184" y="5278487"/>
            <a:ext cx="909816" cy="230832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Photo Diode</a:t>
            </a:r>
            <a:endParaRPr lang="ko-KR" altLang="en-US" sz="9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13" name="직선 연결선 112"/>
          <p:cNvCxnSpPr/>
          <p:nvPr/>
        </p:nvCxnSpPr>
        <p:spPr bwMode="auto">
          <a:xfrm flipH="1">
            <a:off x="4353436" y="4052446"/>
            <a:ext cx="72008" cy="9138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직선 연결선 118"/>
          <p:cNvCxnSpPr/>
          <p:nvPr/>
        </p:nvCxnSpPr>
        <p:spPr bwMode="auto">
          <a:xfrm flipH="1">
            <a:off x="4361944" y="4350003"/>
            <a:ext cx="72008" cy="9138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A0893-24FC-4719-ADF5-EBC65FA72EA8}" type="slidenum">
              <a:rPr lang="ko-KR" altLang="en-US"/>
              <a:pPr/>
              <a:t>5</a:t>
            </a:fld>
            <a:endParaRPr lang="en-US" altLang="ko-KR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1066800" y="88900"/>
            <a:ext cx="786291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latinLnBrk="0"/>
            <a:r>
              <a:rPr kumimoji="0" lang="en-US" altLang="ko-K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각헤드라인M" pitchFamily="18" charset="-127"/>
                <a:ea typeface="HY각헤드라인M" pitchFamily="18" charset="-127"/>
              </a:rPr>
              <a:t>1. IR-PIO </a:t>
            </a:r>
            <a:r>
              <a:rPr kumimoji="0" lang="ko-KR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각헤드라인M" pitchFamily="18" charset="-127"/>
                <a:ea typeface="HY각헤드라인M" pitchFamily="18" charset="-127"/>
              </a:rPr>
              <a:t>소개</a:t>
            </a:r>
            <a:r>
              <a:rPr kumimoji="0" lang="en-US" altLang="ko-K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각헤드라인M" pitchFamily="18" charset="-127"/>
                <a:ea typeface="HY각헤드라인M" pitchFamily="18" charset="-127"/>
              </a:rPr>
              <a:t>(3)</a:t>
            </a:r>
            <a:endParaRPr kumimoji="0" lang="ko-KR" alt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Y각헤드라인M" pitchFamily="18" charset="-127"/>
              <a:ea typeface="HY각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1883" y="1000108"/>
            <a:ext cx="8964613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65" tIns="44783" rIns="89565" bIns="44783"/>
          <a:lstStyle/>
          <a:p>
            <a:pPr marL="727075" lvl="1" indent="-279400" algn="l" defTabSz="895350" latinLnBrk="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</a:pPr>
            <a:r>
              <a:rPr kumimoji="0" lang="en-US" altLang="ko-KR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3) </a:t>
            </a:r>
            <a:r>
              <a:rPr kumimoji="0" lang="ko-KR" altLang="en-US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제품 특징</a:t>
            </a:r>
            <a:endParaRPr kumimoji="0" lang="en-US" altLang="ko-KR" sz="18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44000" lvl="2" indent="-279400" algn="l" defTabSz="895350" latinLnBrk="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광 센서 및 조명 등의 광 </a:t>
            </a:r>
            <a:r>
              <a:rPr kumimoji="0" lang="ko-KR" altLang="en-US" sz="1600" dirty="0" err="1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노이즈</a:t>
            </a: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환경에서 안정적으로 동작함</a:t>
            </a:r>
            <a:endParaRPr kumimoji="0" lang="en-US" altLang="ko-KR" sz="16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44000" lvl="2" indent="-279400" algn="l" defTabSz="895350" latinLnBrk="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전자파 </a:t>
            </a:r>
            <a:r>
              <a:rPr kumimoji="0" lang="ko-KR" altLang="en-US" sz="1600" dirty="0" err="1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노이즈에</a:t>
            </a: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대한 내성 우수</a:t>
            </a:r>
            <a:endParaRPr kumimoji="0" lang="en-US" altLang="ko-KR" sz="16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44000" lvl="2" indent="-279400" algn="l" defTabSz="895350" latinLnBrk="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에러 다발 사이트에서 안정성 검증</a:t>
            </a:r>
            <a:endParaRPr kumimoji="0" lang="en-US" altLang="ko-KR" sz="16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44000" lvl="2" indent="-279400" algn="l" defTabSz="895350" latinLnBrk="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2.4GHz </a:t>
            </a: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무선 통신 기능 </a:t>
            </a: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사다리 작업 없이 복도에서 데이터 업</a:t>
            </a: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다운 로드 가능</a:t>
            </a:r>
            <a:endParaRPr kumimoji="0" lang="en-US" altLang="ko-KR" sz="16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44000" lvl="2" indent="-279400" algn="l" defTabSz="895350" latinLnBrk="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신속한 </a:t>
            </a: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E84 </a:t>
            </a: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통신 에러 분석</a:t>
            </a:r>
            <a:endParaRPr kumimoji="0" lang="en-US" altLang="ko-KR" sz="16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332000" lvl="3" indent="-279400" algn="l" defTabSz="895350" latinLnBrk="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</a:pP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수년간 </a:t>
            </a: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RF PIO</a:t>
            </a: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를 사용하면서 발생한 통신 에러에 대한 분석 및 대책 경험 풍부</a:t>
            </a:r>
            <a:endParaRPr kumimoji="0" lang="en-US" altLang="ko-KR" sz="14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332000" lvl="3" indent="-279400" algn="l" defTabSz="895350" latinLnBrk="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</a:pP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편리한 분석 툴 및 다양한 정보 저장 등 신속한 원인 파악이 가능</a:t>
            </a:r>
            <a:endParaRPr kumimoji="0" lang="en-US" altLang="ko-KR" sz="14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332000" lvl="3" indent="-279400" algn="l" defTabSz="895350" latinLnBrk="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</a:pP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대용량 메모리 사용으로 약 </a:t>
            </a: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190</a:t>
            </a: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개 작업의 데이터 저장</a:t>
            </a:r>
            <a:endParaRPr kumimoji="0" lang="en-US" altLang="ko-KR" sz="14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332000" lvl="3" indent="-279400" algn="l" defTabSz="895350" latinLnBrk="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</a:pP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타이밍 오류는 물론이고 광 </a:t>
            </a:r>
            <a:r>
              <a:rPr kumimoji="0" lang="ko-KR" altLang="en-US" sz="1400" dirty="0" err="1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노이즈</a:t>
            </a: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영향 분석 가능</a:t>
            </a:r>
            <a:endParaRPr kumimoji="0" lang="en-US" altLang="ko-KR" sz="14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44000" lvl="2" indent="-279400" algn="l" defTabSz="895350" latinLnBrk="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F/W </a:t>
            </a: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다운로드 가능 </a:t>
            </a: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기능</a:t>
            </a: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성능 향상 가능</a:t>
            </a: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(</a:t>
            </a: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무선 또는 </a:t>
            </a: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RS-232)</a:t>
            </a:r>
          </a:p>
          <a:p>
            <a:pPr marL="1044000" lvl="2" indent="-279400" algn="l" defTabSz="895350" latinLnBrk="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실시간으로</a:t>
            </a: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통신 정보 저장 가능 </a:t>
            </a: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: RS-232C</a:t>
            </a:r>
          </a:p>
          <a:p>
            <a:pPr marL="1044000" lvl="2" indent="-279400" algn="l" defTabSz="895350" latinLnBrk="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고속의 </a:t>
            </a: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CPU</a:t>
            </a: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와 대용량 메모리 사용으로 고성능 신호 처리 가능</a:t>
            </a:r>
            <a:endParaRPr kumimoji="0" lang="en-US" altLang="ko-KR" sz="16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44000" lvl="2" indent="-279400" algn="l" defTabSz="895350" latinLnBrk="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다양한 보조 장치 </a:t>
            </a: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: PMAN, E84 Emulator, </a:t>
            </a:r>
            <a:r>
              <a:rPr kumimoji="0" lang="en-US" altLang="ko-KR" sz="1600" dirty="0" err="1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WinPMAN</a:t>
            </a:r>
            <a:endParaRPr kumimoji="0" lang="en-US" altLang="ko-KR" sz="16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44000" lvl="2" indent="-279400" algn="l" defTabSz="895350" latinLnBrk="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설치 시 주의 사항</a:t>
            </a:r>
            <a:endParaRPr kumimoji="0" lang="en-US" altLang="ko-KR" sz="16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332000" lvl="3" indent="-279400" algn="l" defTabSz="895350" latinLnBrk="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</a:pP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VHL</a:t>
            </a: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과 설비 </a:t>
            </a: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PIO</a:t>
            </a: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의 송수신 창이 일치하여 마주보도록 설치 </a:t>
            </a:r>
            <a:endParaRPr kumimoji="0" lang="en-US" altLang="ko-KR" sz="14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332000" lvl="3" indent="-279400" algn="l" defTabSz="895350" latinLnBrk="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</a:pP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PMAN </a:t>
            </a: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사용을 위해 송수신 창이 아래 방향으로 향하게 설치</a:t>
            </a:r>
            <a:endParaRPr kumimoji="0" lang="en-US" altLang="ko-KR" sz="14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332000" lvl="3" indent="-279400" algn="l" defTabSz="895350" latinLnBrk="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</a:pP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주변 </a:t>
            </a:r>
            <a:r>
              <a:rPr kumimoji="0" lang="ko-KR" altLang="en-US" sz="1400" dirty="0" err="1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광노이즈</a:t>
            </a: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환경 체크</a:t>
            </a:r>
            <a:endParaRPr kumimoji="0" lang="en-US" altLang="ko-KR" sz="14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332000" lvl="3" indent="-279400" algn="l" defTabSz="895350" latinLnBrk="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</a:pP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RF </a:t>
            </a: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안테나 근처에 금속이 없도록 </a:t>
            </a:r>
            <a:r>
              <a:rPr kumimoji="0" lang="ko-KR" altLang="en-US" sz="1400" dirty="0" err="1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할것</a:t>
            </a:r>
            <a:endParaRPr kumimoji="0" lang="en-US" altLang="ko-KR" sz="14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641475" lvl="3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</a:pPr>
            <a:endParaRPr kumimoji="0" lang="en-US" altLang="ko-KR" sz="14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A0893-24FC-4719-ADF5-EBC65FA72EA8}" type="slidenum">
              <a:rPr lang="ko-KR" altLang="en-US"/>
              <a:pPr/>
              <a:t>6</a:t>
            </a:fld>
            <a:endParaRPr lang="en-US" altLang="ko-KR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1066800" y="88900"/>
            <a:ext cx="750572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latinLnBrk="0"/>
            <a:r>
              <a:rPr kumimoji="0" lang="en-US" altLang="ko-K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각헤드라인M" pitchFamily="18" charset="-127"/>
                <a:ea typeface="HY각헤드라인M" pitchFamily="18" charset="-127"/>
              </a:rPr>
              <a:t>2. IR-PIO </a:t>
            </a:r>
            <a:r>
              <a:rPr kumimoji="0" lang="ko-KR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각헤드라인M" pitchFamily="18" charset="-127"/>
                <a:ea typeface="HY각헤드라인M" pitchFamily="18" charset="-127"/>
              </a:rPr>
              <a:t>기능</a:t>
            </a:r>
            <a:r>
              <a:rPr kumimoji="0" lang="en-US" altLang="ko-K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각헤드라인M" pitchFamily="18" charset="-127"/>
                <a:ea typeface="HY각헤드라인M" pitchFamily="18" charset="-127"/>
              </a:rPr>
              <a:t>(1)</a:t>
            </a:r>
            <a:endParaRPr kumimoji="0" lang="ko-KR" alt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Y각헤드라인M" pitchFamily="18" charset="-127"/>
              <a:ea typeface="HY각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1883" y="1000108"/>
            <a:ext cx="8964613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65" tIns="44783" rIns="89565" bIns="44783"/>
          <a:lstStyle/>
          <a:p>
            <a:pPr marL="790575" lvl="1" indent="-3429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kumimoji="0" lang="en-US" altLang="ko-KR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1) </a:t>
            </a:r>
            <a:r>
              <a:rPr kumimoji="0" lang="ko-KR" altLang="en-US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전원 인가 후 동작 상태 </a:t>
            </a:r>
            <a:r>
              <a:rPr kumimoji="0" lang="en-US" altLang="ko-KR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: State LED</a:t>
            </a:r>
          </a:p>
          <a:p>
            <a:pPr marL="1704975" lvl="3" indent="-3429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</a:pPr>
            <a:endParaRPr kumimoji="0" lang="en-US" altLang="ko-KR" sz="14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704975" lvl="3" indent="-3429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</a:pPr>
            <a:endParaRPr kumimoji="0" lang="en-US" altLang="ko-KR" sz="14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641475" lvl="3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</a:pPr>
            <a:endParaRPr kumimoji="0" lang="en-US" altLang="ko-KR" sz="14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641475" lvl="3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</a:pPr>
            <a:endParaRPr kumimoji="0" lang="en-US" altLang="ko-KR" sz="14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641475" lvl="3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</a:pPr>
            <a:endParaRPr kumimoji="0" lang="en-US" altLang="ko-KR" sz="14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641475" lvl="3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</a:pPr>
            <a:endParaRPr kumimoji="0" lang="en-US" altLang="ko-KR" sz="16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790575" lvl="1" indent="-3429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kumimoji="0" lang="en-US" altLang="ko-KR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2) IR-PIO </a:t>
            </a:r>
            <a:r>
              <a:rPr kumimoji="0" lang="ko-KR" altLang="en-US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통신 시 동작 상태 </a:t>
            </a:r>
            <a:r>
              <a:rPr kumimoji="0" lang="en-US" altLang="ko-KR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설비</a:t>
            </a:r>
            <a:r>
              <a:rPr kumimoji="0" lang="en-US" altLang="ko-KR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PIO </a:t>
            </a:r>
            <a:r>
              <a:rPr kumimoji="0" lang="ko-KR" altLang="en-US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기준</a:t>
            </a:r>
            <a:r>
              <a:rPr kumimoji="0" lang="en-US" altLang="ko-KR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)</a:t>
            </a:r>
            <a:endParaRPr kumimoji="0" lang="en-US" altLang="ko-KR" sz="15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44000" lvl="2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en-US" altLang="ko-KR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GO LED : VHL</a:t>
            </a:r>
            <a:r>
              <a:rPr kumimoji="0" lang="ko-KR" altLang="en-US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과 설비간 </a:t>
            </a:r>
            <a:r>
              <a:rPr kumimoji="0" lang="en-US" altLang="ko-KR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E84 </a:t>
            </a:r>
            <a:r>
              <a:rPr kumimoji="0" lang="ko-KR" altLang="en-US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통신이 시작되면 켜짐</a:t>
            </a:r>
            <a:endParaRPr kumimoji="0" lang="en-US" altLang="ko-KR" sz="15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44000" lvl="2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en-US" altLang="ko-KR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OUT LED : VHL </a:t>
            </a:r>
            <a:r>
              <a:rPr kumimoji="0" lang="ko-KR" altLang="en-US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출력 신호</a:t>
            </a:r>
            <a:endParaRPr kumimoji="0" lang="en-US" altLang="ko-KR" sz="15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44000" lvl="2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en-US" altLang="ko-KR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IN</a:t>
            </a:r>
            <a:r>
              <a:rPr kumimoji="0" lang="ko-KR" altLang="en-US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LED : </a:t>
            </a:r>
            <a:r>
              <a:rPr kumimoji="0" lang="ko-KR" altLang="en-US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설비</a:t>
            </a:r>
            <a:r>
              <a:rPr kumimoji="0" lang="en-US" altLang="ko-KR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출력 신호</a:t>
            </a:r>
            <a:endParaRPr kumimoji="0" lang="en-US" altLang="ko-KR" sz="15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8" name="직선 연결선 7"/>
          <p:cNvCxnSpPr/>
          <p:nvPr/>
        </p:nvCxnSpPr>
        <p:spPr bwMode="auto">
          <a:xfrm>
            <a:off x="1979712" y="1772816"/>
            <a:ext cx="36004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직선 연결선 9"/>
          <p:cNvCxnSpPr/>
          <p:nvPr/>
        </p:nvCxnSpPr>
        <p:spPr bwMode="auto">
          <a:xfrm flipV="1">
            <a:off x="2339752" y="1484784"/>
            <a:ext cx="0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직선 연결선 11"/>
          <p:cNvCxnSpPr/>
          <p:nvPr/>
        </p:nvCxnSpPr>
        <p:spPr bwMode="auto">
          <a:xfrm>
            <a:off x="2339752" y="1484784"/>
            <a:ext cx="43204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직선 연결선 13"/>
          <p:cNvCxnSpPr/>
          <p:nvPr/>
        </p:nvCxnSpPr>
        <p:spPr bwMode="auto">
          <a:xfrm>
            <a:off x="2771800" y="1484784"/>
            <a:ext cx="0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직선 연결선 16"/>
          <p:cNvCxnSpPr/>
          <p:nvPr/>
        </p:nvCxnSpPr>
        <p:spPr bwMode="auto">
          <a:xfrm>
            <a:off x="2771800" y="1772816"/>
            <a:ext cx="43204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8244408" y="1363345"/>
            <a:ext cx="357790" cy="24622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schemeClr val="tx1"/>
                </a:solidFill>
                <a:effectLst/>
              </a:rPr>
              <a:t>On</a:t>
            </a:r>
            <a:endParaRPr lang="ko-KR" altLang="en-US" sz="1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44408" y="1594892"/>
            <a:ext cx="367409" cy="24622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schemeClr val="tx1"/>
                </a:solidFill>
                <a:effectLst/>
              </a:rPr>
              <a:t>Off</a:t>
            </a:r>
            <a:endParaRPr lang="ko-KR" altLang="en-US" sz="1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72647" y="1628800"/>
            <a:ext cx="383439" cy="24622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schemeClr val="tx1"/>
                </a:solidFill>
                <a:effectLst/>
              </a:rPr>
              <a:t>1</a:t>
            </a:r>
            <a:r>
              <a:rPr lang="ko-KR" altLang="en-US" sz="1000" b="1" dirty="0" smtClean="0">
                <a:solidFill>
                  <a:schemeClr val="tx1"/>
                </a:solidFill>
                <a:effectLst/>
              </a:rPr>
              <a:t>초</a:t>
            </a:r>
            <a:endParaRPr lang="ko-KR" altLang="en-US" sz="1000" b="1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3" name="직선 연결선 22"/>
          <p:cNvCxnSpPr/>
          <p:nvPr/>
        </p:nvCxnSpPr>
        <p:spPr bwMode="auto">
          <a:xfrm flipV="1">
            <a:off x="3213179" y="1484784"/>
            <a:ext cx="0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직선 연결선 23"/>
          <p:cNvCxnSpPr/>
          <p:nvPr/>
        </p:nvCxnSpPr>
        <p:spPr bwMode="auto">
          <a:xfrm>
            <a:off x="3213179" y="1484784"/>
            <a:ext cx="43204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직선 연결선 24"/>
          <p:cNvCxnSpPr/>
          <p:nvPr/>
        </p:nvCxnSpPr>
        <p:spPr bwMode="auto">
          <a:xfrm>
            <a:off x="3635896" y="1484784"/>
            <a:ext cx="0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직선 연결선 25"/>
          <p:cNvCxnSpPr/>
          <p:nvPr/>
        </p:nvCxnSpPr>
        <p:spPr bwMode="auto">
          <a:xfrm>
            <a:off x="3635896" y="1772816"/>
            <a:ext cx="43204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직선 연결선 26"/>
          <p:cNvCxnSpPr/>
          <p:nvPr/>
        </p:nvCxnSpPr>
        <p:spPr bwMode="auto">
          <a:xfrm flipV="1">
            <a:off x="4067944" y="1484784"/>
            <a:ext cx="0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직선 연결선 27"/>
          <p:cNvCxnSpPr/>
          <p:nvPr/>
        </p:nvCxnSpPr>
        <p:spPr bwMode="auto">
          <a:xfrm>
            <a:off x="4067944" y="1484784"/>
            <a:ext cx="43204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직선 연결선 28"/>
          <p:cNvCxnSpPr/>
          <p:nvPr/>
        </p:nvCxnSpPr>
        <p:spPr bwMode="auto">
          <a:xfrm>
            <a:off x="4499992" y="1484784"/>
            <a:ext cx="0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직선 연결선 29"/>
          <p:cNvCxnSpPr/>
          <p:nvPr/>
        </p:nvCxnSpPr>
        <p:spPr bwMode="auto">
          <a:xfrm>
            <a:off x="4499992" y="1772816"/>
            <a:ext cx="25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2388362" y="1272952"/>
            <a:ext cx="383438" cy="24622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schemeClr val="tx1"/>
                </a:solidFill>
                <a:effectLst/>
              </a:rPr>
              <a:t>1</a:t>
            </a:r>
            <a:r>
              <a:rPr lang="ko-KR" altLang="en-US" sz="1000" b="1" dirty="0" smtClean="0">
                <a:solidFill>
                  <a:schemeClr val="tx1"/>
                </a:solidFill>
                <a:effectLst/>
              </a:rPr>
              <a:t>회</a:t>
            </a:r>
            <a:endParaRPr lang="ko-KR" altLang="en-US" sz="1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51279" y="1268760"/>
            <a:ext cx="383439" cy="24622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schemeClr val="tx1"/>
                </a:solidFill>
                <a:effectLst/>
              </a:rPr>
              <a:t>2</a:t>
            </a:r>
            <a:r>
              <a:rPr lang="ko-KR" altLang="en-US" sz="1000" b="1" dirty="0" smtClean="0">
                <a:solidFill>
                  <a:schemeClr val="tx1"/>
                </a:solidFill>
                <a:effectLst/>
              </a:rPr>
              <a:t>회</a:t>
            </a:r>
            <a:endParaRPr lang="ko-KR" altLang="en-US" sz="1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90804" y="1268760"/>
            <a:ext cx="383438" cy="24622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schemeClr val="tx1"/>
                </a:solidFill>
                <a:effectLst/>
              </a:rPr>
              <a:t>3</a:t>
            </a:r>
            <a:r>
              <a:rPr lang="ko-KR" altLang="en-US" sz="1000" b="1" dirty="0" smtClean="0">
                <a:solidFill>
                  <a:schemeClr val="tx1"/>
                </a:solidFill>
                <a:effectLst/>
              </a:rPr>
              <a:t>회</a:t>
            </a:r>
            <a:endParaRPr lang="ko-KR" altLang="en-US" sz="1000" b="1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38" name="직선 연결선 37"/>
          <p:cNvCxnSpPr/>
          <p:nvPr/>
        </p:nvCxnSpPr>
        <p:spPr bwMode="auto">
          <a:xfrm>
            <a:off x="5076056" y="1772816"/>
            <a:ext cx="28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4612212" y="1526595"/>
            <a:ext cx="607860" cy="24622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schemeClr val="tx1"/>
                </a:solidFill>
                <a:effectLst/>
              </a:rPr>
              <a:t>5</a:t>
            </a:r>
            <a:r>
              <a:rPr lang="ko-KR" altLang="en-US" sz="1000" b="1" dirty="0" smtClean="0">
                <a:solidFill>
                  <a:schemeClr val="tx1"/>
                </a:solidFill>
                <a:effectLst/>
              </a:rPr>
              <a:t>초 </a:t>
            </a:r>
            <a:r>
              <a:rPr lang="en-US" altLang="ko-KR" sz="1000" b="1" dirty="0" smtClean="0">
                <a:solidFill>
                  <a:schemeClr val="tx1"/>
                </a:solidFill>
                <a:effectLst/>
              </a:rPr>
              <a:t>Off</a:t>
            </a:r>
            <a:endParaRPr lang="ko-KR" altLang="en-US" sz="1000" b="1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40" name="직선 연결선 39"/>
          <p:cNvCxnSpPr/>
          <p:nvPr/>
        </p:nvCxnSpPr>
        <p:spPr bwMode="auto">
          <a:xfrm>
            <a:off x="4788024" y="1772816"/>
            <a:ext cx="28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직선 연결선 40"/>
          <p:cNvCxnSpPr/>
          <p:nvPr/>
        </p:nvCxnSpPr>
        <p:spPr bwMode="auto">
          <a:xfrm flipV="1">
            <a:off x="5364120" y="1484784"/>
            <a:ext cx="0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직선 연결선 41"/>
          <p:cNvCxnSpPr/>
          <p:nvPr/>
        </p:nvCxnSpPr>
        <p:spPr bwMode="auto">
          <a:xfrm>
            <a:off x="5364120" y="1484784"/>
            <a:ext cx="43204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직선 연결선 42"/>
          <p:cNvCxnSpPr/>
          <p:nvPr/>
        </p:nvCxnSpPr>
        <p:spPr bwMode="auto">
          <a:xfrm>
            <a:off x="5796168" y="1484784"/>
            <a:ext cx="0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직선 연결선 43"/>
          <p:cNvCxnSpPr/>
          <p:nvPr/>
        </p:nvCxnSpPr>
        <p:spPr bwMode="auto">
          <a:xfrm>
            <a:off x="5796168" y="1772816"/>
            <a:ext cx="43204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직선 연결선 46"/>
          <p:cNvCxnSpPr/>
          <p:nvPr/>
        </p:nvCxnSpPr>
        <p:spPr bwMode="auto">
          <a:xfrm flipV="1">
            <a:off x="6228216" y="1484784"/>
            <a:ext cx="0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직선 연결선 47"/>
          <p:cNvCxnSpPr/>
          <p:nvPr/>
        </p:nvCxnSpPr>
        <p:spPr bwMode="auto">
          <a:xfrm>
            <a:off x="6228216" y="1484784"/>
            <a:ext cx="43204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직선 연결선 48"/>
          <p:cNvCxnSpPr/>
          <p:nvPr/>
        </p:nvCxnSpPr>
        <p:spPr bwMode="auto">
          <a:xfrm>
            <a:off x="6660264" y="1484784"/>
            <a:ext cx="0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직선 연결선 49"/>
          <p:cNvCxnSpPr/>
          <p:nvPr/>
        </p:nvCxnSpPr>
        <p:spPr bwMode="auto">
          <a:xfrm>
            <a:off x="6660264" y="1772816"/>
            <a:ext cx="43204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직선 연결선 50"/>
          <p:cNvCxnSpPr/>
          <p:nvPr/>
        </p:nvCxnSpPr>
        <p:spPr bwMode="auto">
          <a:xfrm flipV="1">
            <a:off x="7092312" y="1484784"/>
            <a:ext cx="0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직선 연결선 51"/>
          <p:cNvCxnSpPr/>
          <p:nvPr/>
        </p:nvCxnSpPr>
        <p:spPr bwMode="auto">
          <a:xfrm>
            <a:off x="7090992" y="1481512"/>
            <a:ext cx="43204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직선 연결선 52"/>
          <p:cNvCxnSpPr/>
          <p:nvPr/>
        </p:nvCxnSpPr>
        <p:spPr bwMode="auto">
          <a:xfrm>
            <a:off x="7524360" y="1484784"/>
            <a:ext cx="0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직선 연결선 53"/>
          <p:cNvCxnSpPr/>
          <p:nvPr/>
        </p:nvCxnSpPr>
        <p:spPr bwMode="auto">
          <a:xfrm>
            <a:off x="7524360" y="1772816"/>
            <a:ext cx="25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5412730" y="1272952"/>
            <a:ext cx="383438" cy="24622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schemeClr val="tx1"/>
                </a:solidFill>
                <a:effectLst/>
              </a:rPr>
              <a:t>1</a:t>
            </a:r>
            <a:r>
              <a:rPr lang="ko-KR" altLang="en-US" sz="1000" b="1" dirty="0" smtClean="0">
                <a:solidFill>
                  <a:schemeClr val="tx1"/>
                </a:solidFill>
                <a:effectLst/>
              </a:rPr>
              <a:t>회</a:t>
            </a:r>
            <a:endParaRPr lang="ko-KR" altLang="en-US" sz="1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266316" y="1268760"/>
            <a:ext cx="383439" cy="24622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schemeClr val="tx1"/>
                </a:solidFill>
                <a:effectLst/>
              </a:rPr>
              <a:t>2</a:t>
            </a:r>
            <a:r>
              <a:rPr lang="ko-KR" altLang="en-US" sz="1000" b="1" dirty="0" smtClean="0">
                <a:solidFill>
                  <a:schemeClr val="tx1"/>
                </a:solidFill>
                <a:effectLst/>
              </a:rPr>
              <a:t>회</a:t>
            </a:r>
            <a:endParaRPr lang="ko-KR" altLang="en-US" sz="1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115172" y="1268760"/>
            <a:ext cx="383438" cy="24622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schemeClr val="tx1"/>
                </a:solidFill>
                <a:effectLst/>
              </a:rPr>
              <a:t>3</a:t>
            </a:r>
            <a:r>
              <a:rPr lang="ko-KR" altLang="en-US" sz="1000" b="1" dirty="0" smtClean="0">
                <a:solidFill>
                  <a:schemeClr val="tx1"/>
                </a:solidFill>
                <a:effectLst/>
              </a:rPr>
              <a:t>회</a:t>
            </a:r>
            <a:endParaRPr lang="ko-KR" altLang="en-US" sz="1000" b="1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58" name="직선 연결선 57"/>
          <p:cNvCxnSpPr/>
          <p:nvPr/>
        </p:nvCxnSpPr>
        <p:spPr bwMode="auto">
          <a:xfrm>
            <a:off x="8100424" y="1772816"/>
            <a:ext cx="28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7636581" y="1526595"/>
            <a:ext cx="607859" cy="24622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schemeClr val="tx1"/>
                </a:solidFill>
                <a:effectLst/>
              </a:rPr>
              <a:t>3</a:t>
            </a:r>
            <a:r>
              <a:rPr lang="ko-KR" altLang="en-US" sz="1000" b="1" dirty="0" smtClean="0">
                <a:solidFill>
                  <a:schemeClr val="tx1"/>
                </a:solidFill>
                <a:effectLst/>
              </a:rPr>
              <a:t>초 </a:t>
            </a:r>
            <a:r>
              <a:rPr lang="en-US" altLang="ko-KR" sz="1000" b="1" dirty="0" smtClean="0">
                <a:solidFill>
                  <a:schemeClr val="tx1"/>
                </a:solidFill>
                <a:effectLst/>
              </a:rPr>
              <a:t>Off</a:t>
            </a:r>
            <a:endParaRPr lang="ko-KR" altLang="en-US" sz="1000" b="1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60" name="직선 연결선 59"/>
          <p:cNvCxnSpPr/>
          <p:nvPr/>
        </p:nvCxnSpPr>
        <p:spPr bwMode="auto">
          <a:xfrm>
            <a:off x="7812392" y="1772816"/>
            <a:ext cx="28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직선 연결선 60"/>
          <p:cNvCxnSpPr/>
          <p:nvPr/>
        </p:nvCxnSpPr>
        <p:spPr bwMode="auto">
          <a:xfrm>
            <a:off x="1979712" y="2496607"/>
            <a:ext cx="36004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직선 연결선 61"/>
          <p:cNvCxnSpPr/>
          <p:nvPr/>
        </p:nvCxnSpPr>
        <p:spPr bwMode="auto">
          <a:xfrm flipV="1">
            <a:off x="2339752" y="2208575"/>
            <a:ext cx="0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직선 연결선 62"/>
          <p:cNvCxnSpPr/>
          <p:nvPr/>
        </p:nvCxnSpPr>
        <p:spPr bwMode="auto">
          <a:xfrm>
            <a:off x="2339752" y="2208575"/>
            <a:ext cx="10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직선 연결선 63"/>
          <p:cNvCxnSpPr/>
          <p:nvPr/>
        </p:nvCxnSpPr>
        <p:spPr bwMode="auto">
          <a:xfrm>
            <a:off x="2442240" y="2208575"/>
            <a:ext cx="0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5229403" y="2087136"/>
            <a:ext cx="357790" cy="24622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schemeClr val="tx1"/>
                </a:solidFill>
                <a:effectLst/>
              </a:rPr>
              <a:t>On</a:t>
            </a:r>
            <a:endParaRPr lang="ko-KR" altLang="en-US" sz="1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229403" y="2318683"/>
            <a:ext cx="367409" cy="24622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schemeClr val="tx1"/>
                </a:solidFill>
                <a:effectLst/>
              </a:rPr>
              <a:t>Off</a:t>
            </a:r>
            <a:endParaRPr lang="ko-KR" altLang="en-US" sz="1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102762" y="2462699"/>
            <a:ext cx="569388" cy="24622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schemeClr val="tx1"/>
                </a:solidFill>
                <a:effectLst/>
              </a:rPr>
              <a:t>0.25</a:t>
            </a:r>
            <a:r>
              <a:rPr lang="ko-KR" altLang="en-US" sz="1000" b="1" dirty="0" smtClean="0">
                <a:solidFill>
                  <a:schemeClr val="tx1"/>
                </a:solidFill>
                <a:effectLst/>
              </a:rPr>
              <a:t>초</a:t>
            </a:r>
            <a:endParaRPr lang="ko-KR" altLang="en-US" sz="1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195737" y="1988840"/>
            <a:ext cx="383438" cy="24622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schemeClr val="tx1"/>
                </a:solidFill>
                <a:effectLst/>
              </a:rPr>
              <a:t>1</a:t>
            </a:r>
            <a:r>
              <a:rPr lang="ko-KR" altLang="en-US" sz="1000" b="1" dirty="0" smtClean="0">
                <a:solidFill>
                  <a:schemeClr val="tx1"/>
                </a:solidFill>
                <a:effectLst/>
              </a:rPr>
              <a:t>회</a:t>
            </a:r>
            <a:endParaRPr lang="ko-KR" altLang="en-US" sz="1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643024" y="1992551"/>
            <a:ext cx="383438" cy="24622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schemeClr val="tx1"/>
                </a:solidFill>
                <a:effectLst/>
              </a:rPr>
              <a:t>3</a:t>
            </a:r>
            <a:r>
              <a:rPr lang="ko-KR" altLang="en-US" sz="1000" b="1" dirty="0" smtClean="0">
                <a:solidFill>
                  <a:schemeClr val="tx1"/>
                </a:solidFill>
                <a:effectLst/>
              </a:rPr>
              <a:t>회</a:t>
            </a:r>
            <a:endParaRPr lang="ko-KR" altLang="en-US" sz="1000" b="1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80" name="직선 연결선 79"/>
          <p:cNvCxnSpPr/>
          <p:nvPr/>
        </p:nvCxnSpPr>
        <p:spPr bwMode="auto">
          <a:xfrm>
            <a:off x="2447776" y="2496324"/>
            <a:ext cx="10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직선 연결선 80"/>
          <p:cNvCxnSpPr/>
          <p:nvPr/>
        </p:nvCxnSpPr>
        <p:spPr bwMode="auto">
          <a:xfrm>
            <a:off x="2339752" y="1844824"/>
            <a:ext cx="43204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82" name="직선 연결선 81"/>
          <p:cNvCxnSpPr/>
          <p:nvPr/>
        </p:nvCxnSpPr>
        <p:spPr bwMode="auto">
          <a:xfrm flipV="1">
            <a:off x="2555776" y="2204864"/>
            <a:ext cx="0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직선 연결선 82"/>
          <p:cNvCxnSpPr/>
          <p:nvPr/>
        </p:nvCxnSpPr>
        <p:spPr bwMode="auto">
          <a:xfrm>
            <a:off x="2555776" y="2204864"/>
            <a:ext cx="10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직선 연결선 83"/>
          <p:cNvCxnSpPr/>
          <p:nvPr/>
        </p:nvCxnSpPr>
        <p:spPr bwMode="auto">
          <a:xfrm>
            <a:off x="2658264" y="2204864"/>
            <a:ext cx="0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직선 연결선 84"/>
          <p:cNvCxnSpPr/>
          <p:nvPr/>
        </p:nvCxnSpPr>
        <p:spPr bwMode="auto">
          <a:xfrm>
            <a:off x="2663800" y="2500233"/>
            <a:ext cx="10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직선 연결선 85"/>
          <p:cNvCxnSpPr/>
          <p:nvPr/>
        </p:nvCxnSpPr>
        <p:spPr bwMode="auto">
          <a:xfrm flipV="1">
            <a:off x="2771800" y="2204864"/>
            <a:ext cx="0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직선 연결선 86"/>
          <p:cNvCxnSpPr/>
          <p:nvPr/>
        </p:nvCxnSpPr>
        <p:spPr bwMode="auto">
          <a:xfrm>
            <a:off x="2771800" y="2204864"/>
            <a:ext cx="10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직선 연결선 87"/>
          <p:cNvCxnSpPr/>
          <p:nvPr/>
        </p:nvCxnSpPr>
        <p:spPr bwMode="auto">
          <a:xfrm>
            <a:off x="2881908" y="2204864"/>
            <a:ext cx="0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직선 연결선 88"/>
          <p:cNvCxnSpPr/>
          <p:nvPr/>
        </p:nvCxnSpPr>
        <p:spPr bwMode="auto">
          <a:xfrm>
            <a:off x="2887444" y="2500233"/>
            <a:ext cx="10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2" name="TextBox 91"/>
          <p:cNvSpPr txBox="1"/>
          <p:nvPr/>
        </p:nvSpPr>
        <p:spPr>
          <a:xfrm>
            <a:off x="2722652" y="2443748"/>
            <a:ext cx="793807" cy="24622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schemeClr val="tx1"/>
                </a:solidFill>
                <a:effectLst/>
              </a:rPr>
              <a:t>1.25</a:t>
            </a:r>
            <a:r>
              <a:rPr lang="ko-KR" altLang="en-US" sz="1000" b="1" dirty="0" smtClean="0">
                <a:solidFill>
                  <a:schemeClr val="tx1"/>
                </a:solidFill>
                <a:effectLst/>
              </a:rPr>
              <a:t>초 </a:t>
            </a:r>
            <a:r>
              <a:rPr lang="en-US" altLang="ko-KR" sz="1000" b="1" dirty="0" smtClean="0">
                <a:solidFill>
                  <a:schemeClr val="tx1"/>
                </a:solidFill>
                <a:effectLst/>
              </a:rPr>
              <a:t>Off</a:t>
            </a:r>
            <a:endParaRPr lang="ko-KR" altLang="en-US" sz="1000" b="1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93" name="직선 연결선 92"/>
          <p:cNvCxnSpPr/>
          <p:nvPr/>
        </p:nvCxnSpPr>
        <p:spPr bwMode="auto">
          <a:xfrm>
            <a:off x="2995476" y="2500516"/>
            <a:ext cx="28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직선 연결선 93"/>
          <p:cNvCxnSpPr/>
          <p:nvPr/>
        </p:nvCxnSpPr>
        <p:spPr bwMode="auto">
          <a:xfrm>
            <a:off x="3230527" y="2500516"/>
            <a:ext cx="10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5" name="TextBox 94"/>
          <p:cNvSpPr txBox="1"/>
          <p:nvPr/>
        </p:nvSpPr>
        <p:spPr>
          <a:xfrm>
            <a:off x="2411760" y="1988840"/>
            <a:ext cx="383439" cy="24622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schemeClr val="tx1"/>
                </a:solidFill>
                <a:effectLst/>
              </a:rPr>
              <a:t>2</a:t>
            </a:r>
            <a:r>
              <a:rPr lang="ko-KR" altLang="en-US" sz="1000" b="1" dirty="0" smtClean="0">
                <a:solidFill>
                  <a:schemeClr val="tx1"/>
                </a:solidFill>
                <a:effectLst/>
              </a:rPr>
              <a:t>회</a:t>
            </a:r>
            <a:endParaRPr lang="ko-KR" altLang="en-US" sz="1000" b="1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96" name="직선 연결선 95"/>
          <p:cNvCxnSpPr/>
          <p:nvPr/>
        </p:nvCxnSpPr>
        <p:spPr bwMode="auto">
          <a:xfrm flipV="1">
            <a:off x="3349575" y="2208575"/>
            <a:ext cx="0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직선 연결선 96"/>
          <p:cNvCxnSpPr/>
          <p:nvPr/>
        </p:nvCxnSpPr>
        <p:spPr bwMode="auto">
          <a:xfrm>
            <a:off x="3349575" y="2208575"/>
            <a:ext cx="10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직선 연결선 97"/>
          <p:cNvCxnSpPr/>
          <p:nvPr/>
        </p:nvCxnSpPr>
        <p:spPr bwMode="auto">
          <a:xfrm>
            <a:off x="3452063" y="2208575"/>
            <a:ext cx="0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직선 연결선 98"/>
          <p:cNvCxnSpPr/>
          <p:nvPr/>
        </p:nvCxnSpPr>
        <p:spPr bwMode="auto">
          <a:xfrm>
            <a:off x="3457599" y="2496324"/>
            <a:ext cx="10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직선 연결선 99"/>
          <p:cNvCxnSpPr/>
          <p:nvPr/>
        </p:nvCxnSpPr>
        <p:spPr bwMode="auto">
          <a:xfrm flipV="1">
            <a:off x="3565599" y="2204864"/>
            <a:ext cx="0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직선 연결선 100"/>
          <p:cNvCxnSpPr/>
          <p:nvPr/>
        </p:nvCxnSpPr>
        <p:spPr bwMode="auto">
          <a:xfrm>
            <a:off x="3565599" y="2204864"/>
            <a:ext cx="10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직선 연결선 101"/>
          <p:cNvCxnSpPr/>
          <p:nvPr/>
        </p:nvCxnSpPr>
        <p:spPr bwMode="auto">
          <a:xfrm>
            <a:off x="3668087" y="2204864"/>
            <a:ext cx="0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직선 연결선 102"/>
          <p:cNvCxnSpPr/>
          <p:nvPr/>
        </p:nvCxnSpPr>
        <p:spPr bwMode="auto">
          <a:xfrm>
            <a:off x="3673623" y="2500233"/>
            <a:ext cx="10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직선 연결선 103"/>
          <p:cNvCxnSpPr/>
          <p:nvPr/>
        </p:nvCxnSpPr>
        <p:spPr bwMode="auto">
          <a:xfrm flipV="1">
            <a:off x="3781623" y="2204864"/>
            <a:ext cx="0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직선 연결선 104"/>
          <p:cNvCxnSpPr/>
          <p:nvPr/>
        </p:nvCxnSpPr>
        <p:spPr bwMode="auto">
          <a:xfrm>
            <a:off x="3781623" y="2204864"/>
            <a:ext cx="10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직선 연결선 105"/>
          <p:cNvCxnSpPr/>
          <p:nvPr/>
        </p:nvCxnSpPr>
        <p:spPr bwMode="auto">
          <a:xfrm>
            <a:off x="3891731" y="2204864"/>
            <a:ext cx="0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직선 연결선 106"/>
          <p:cNvCxnSpPr/>
          <p:nvPr/>
        </p:nvCxnSpPr>
        <p:spPr bwMode="auto">
          <a:xfrm>
            <a:off x="3897267" y="2500233"/>
            <a:ext cx="10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직선 연결선 108"/>
          <p:cNvCxnSpPr/>
          <p:nvPr/>
        </p:nvCxnSpPr>
        <p:spPr bwMode="auto">
          <a:xfrm>
            <a:off x="3995968" y="2500516"/>
            <a:ext cx="28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직선 연결선 109"/>
          <p:cNvCxnSpPr/>
          <p:nvPr/>
        </p:nvCxnSpPr>
        <p:spPr bwMode="auto">
          <a:xfrm>
            <a:off x="4206448" y="2500516"/>
            <a:ext cx="10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직선 연결선 110"/>
          <p:cNvCxnSpPr/>
          <p:nvPr/>
        </p:nvCxnSpPr>
        <p:spPr bwMode="auto">
          <a:xfrm flipV="1">
            <a:off x="4327207" y="2208575"/>
            <a:ext cx="0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직선 연결선 111"/>
          <p:cNvCxnSpPr/>
          <p:nvPr/>
        </p:nvCxnSpPr>
        <p:spPr bwMode="auto">
          <a:xfrm>
            <a:off x="4327207" y="2208575"/>
            <a:ext cx="10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직선 연결선 112"/>
          <p:cNvCxnSpPr/>
          <p:nvPr/>
        </p:nvCxnSpPr>
        <p:spPr bwMode="auto">
          <a:xfrm>
            <a:off x="4429695" y="2208575"/>
            <a:ext cx="0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직선 연결선 113"/>
          <p:cNvCxnSpPr/>
          <p:nvPr/>
        </p:nvCxnSpPr>
        <p:spPr bwMode="auto">
          <a:xfrm>
            <a:off x="4435231" y="2496324"/>
            <a:ext cx="10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직선 연결선 114"/>
          <p:cNvCxnSpPr/>
          <p:nvPr/>
        </p:nvCxnSpPr>
        <p:spPr bwMode="auto">
          <a:xfrm flipV="1">
            <a:off x="4543231" y="2204864"/>
            <a:ext cx="0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직선 연결선 115"/>
          <p:cNvCxnSpPr/>
          <p:nvPr/>
        </p:nvCxnSpPr>
        <p:spPr bwMode="auto">
          <a:xfrm>
            <a:off x="4543231" y="2204864"/>
            <a:ext cx="10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직선 연결선 116"/>
          <p:cNvCxnSpPr/>
          <p:nvPr/>
        </p:nvCxnSpPr>
        <p:spPr bwMode="auto">
          <a:xfrm>
            <a:off x="4645719" y="2204864"/>
            <a:ext cx="0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직선 연결선 117"/>
          <p:cNvCxnSpPr/>
          <p:nvPr/>
        </p:nvCxnSpPr>
        <p:spPr bwMode="auto">
          <a:xfrm>
            <a:off x="4651255" y="2500233"/>
            <a:ext cx="10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직선 연결선 118"/>
          <p:cNvCxnSpPr/>
          <p:nvPr/>
        </p:nvCxnSpPr>
        <p:spPr bwMode="auto">
          <a:xfrm flipV="1">
            <a:off x="4759255" y="2204864"/>
            <a:ext cx="0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직선 연결선 119"/>
          <p:cNvCxnSpPr/>
          <p:nvPr/>
        </p:nvCxnSpPr>
        <p:spPr bwMode="auto">
          <a:xfrm>
            <a:off x="4759255" y="2204864"/>
            <a:ext cx="10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직선 연결선 120"/>
          <p:cNvCxnSpPr/>
          <p:nvPr/>
        </p:nvCxnSpPr>
        <p:spPr bwMode="auto">
          <a:xfrm>
            <a:off x="4869363" y="2204864"/>
            <a:ext cx="0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직선 연결선 121"/>
          <p:cNvCxnSpPr/>
          <p:nvPr/>
        </p:nvCxnSpPr>
        <p:spPr bwMode="auto">
          <a:xfrm>
            <a:off x="4874899" y="2500233"/>
            <a:ext cx="10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직선 연결선 122"/>
          <p:cNvCxnSpPr/>
          <p:nvPr/>
        </p:nvCxnSpPr>
        <p:spPr bwMode="auto">
          <a:xfrm>
            <a:off x="4982931" y="2500516"/>
            <a:ext cx="28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직선 연결선 123"/>
          <p:cNvCxnSpPr/>
          <p:nvPr/>
        </p:nvCxnSpPr>
        <p:spPr bwMode="auto">
          <a:xfrm>
            <a:off x="5193411" y="2500516"/>
            <a:ext cx="10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5" name="TextBox 124"/>
          <p:cNvSpPr txBox="1"/>
          <p:nvPr/>
        </p:nvSpPr>
        <p:spPr>
          <a:xfrm>
            <a:off x="937389" y="1506270"/>
            <a:ext cx="1120820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chemeClr val="tx1"/>
                </a:solidFill>
                <a:effectLst/>
              </a:rPr>
              <a:t>Slave(EQ)</a:t>
            </a:r>
            <a:endParaRPr lang="ko-KR" altLang="en-US" sz="16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827584" y="2226350"/>
            <a:ext cx="1340432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chemeClr val="tx1"/>
                </a:solidFill>
                <a:effectLst/>
              </a:rPr>
              <a:t>Master(VHL)</a:t>
            </a:r>
            <a:endParaRPr lang="ko-KR" altLang="en-US" sz="16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27" name="모서리가 둥근 사각형 설명선 126"/>
          <p:cNvSpPr/>
          <p:nvPr/>
        </p:nvSpPr>
        <p:spPr bwMode="auto">
          <a:xfrm>
            <a:off x="6012160" y="1988840"/>
            <a:ext cx="2016224" cy="510778"/>
          </a:xfrm>
          <a:prstGeom prst="wedgeRoundRectCallout">
            <a:avLst>
              <a:gd name="adj1" fmla="val -68311"/>
              <a:gd name="adj2" fmla="val -49726"/>
              <a:gd name="adj3" fmla="val 16667"/>
            </a:avLst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ko-KR" sz="1200" b="1" dirty="0" smtClean="0">
                <a:solidFill>
                  <a:schemeClr val="tx1"/>
                </a:solidFill>
                <a:effectLst/>
              </a:rPr>
              <a:t>► </a:t>
            </a:r>
            <a:r>
              <a:rPr lang="ko-KR" altLang="en-US" sz="1200" b="1" dirty="0" smtClean="0">
                <a:solidFill>
                  <a:schemeClr val="tx1"/>
                </a:solidFill>
                <a:effectLst/>
              </a:rPr>
              <a:t>정상</a:t>
            </a:r>
            <a:r>
              <a:rPr lang="en-US" altLang="ko-KR" sz="12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ko-KR" altLang="en-US" sz="1200" b="1" dirty="0" smtClean="0">
                <a:solidFill>
                  <a:schemeClr val="tx1"/>
                </a:solidFill>
                <a:effectLst/>
              </a:rPr>
              <a:t>상태 여부 판단</a:t>
            </a:r>
            <a:endParaRPr lang="en-US" altLang="ko-KR" sz="1200" b="1" dirty="0" smtClean="0">
              <a:solidFill>
                <a:schemeClr val="tx1"/>
              </a:solidFill>
              <a:effectLst/>
            </a:endParaRPr>
          </a:p>
          <a:p>
            <a:pPr algn="l"/>
            <a:r>
              <a:rPr lang="en-US" altLang="ko-KR" sz="1200" b="1" dirty="0" smtClean="0">
                <a:solidFill>
                  <a:schemeClr val="tx1"/>
                </a:solidFill>
                <a:effectLst/>
              </a:rPr>
              <a:t>► Master/Slave </a:t>
            </a:r>
            <a:r>
              <a:rPr lang="ko-KR" altLang="en-US" sz="1200" b="1" dirty="0" smtClean="0">
                <a:solidFill>
                  <a:schemeClr val="tx1"/>
                </a:solidFill>
                <a:effectLst/>
              </a:rPr>
              <a:t>구분</a:t>
            </a:r>
            <a:r>
              <a:rPr lang="en-US" altLang="ko-KR" sz="12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ko-KR" altLang="en-US" sz="1200" b="1" dirty="0" smtClean="0">
                <a:solidFill>
                  <a:schemeClr val="tx1"/>
                </a:solidFill>
                <a:effectLst/>
              </a:rPr>
              <a:t>가능</a:t>
            </a:r>
            <a:endParaRPr lang="ko-KR" altLang="en-US" sz="12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08" name="모서리가 둥근 사각형 설명선 107"/>
          <p:cNvSpPr/>
          <p:nvPr/>
        </p:nvSpPr>
        <p:spPr bwMode="auto">
          <a:xfrm>
            <a:off x="6012160" y="2918222"/>
            <a:ext cx="2592288" cy="510778"/>
          </a:xfrm>
          <a:prstGeom prst="wedgeRoundRectCallout">
            <a:avLst>
              <a:gd name="adj1" fmla="val -61804"/>
              <a:gd name="adj2" fmla="val -44512"/>
              <a:gd name="adj3" fmla="val 16667"/>
            </a:avLst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ko-KR" sz="1200" b="1" dirty="0" smtClean="0">
                <a:solidFill>
                  <a:schemeClr val="tx1"/>
                </a:solidFill>
                <a:effectLst/>
              </a:rPr>
              <a:t>► </a:t>
            </a:r>
            <a:r>
              <a:rPr lang="ko-KR" altLang="en-US" sz="1200" b="1" dirty="0" smtClean="0">
                <a:solidFill>
                  <a:schemeClr val="tx1"/>
                </a:solidFill>
                <a:effectLst/>
              </a:rPr>
              <a:t>타사와</a:t>
            </a:r>
            <a:r>
              <a:rPr lang="en-US" altLang="ko-KR" sz="1200" b="1" dirty="0" smtClean="0">
                <a:solidFill>
                  <a:schemeClr val="tx1"/>
                </a:solidFill>
                <a:effectLst/>
              </a:rPr>
              <a:t> LED </a:t>
            </a:r>
            <a:r>
              <a:rPr lang="ko-KR" altLang="en-US" sz="1200" b="1" dirty="0" smtClean="0">
                <a:solidFill>
                  <a:schemeClr val="tx1"/>
                </a:solidFill>
                <a:effectLst/>
              </a:rPr>
              <a:t>위치가 달라 주의요</a:t>
            </a:r>
            <a:endParaRPr lang="en-US" altLang="ko-KR" sz="1200" b="1" dirty="0" smtClean="0">
              <a:solidFill>
                <a:schemeClr val="tx1"/>
              </a:solidFill>
              <a:effectLst/>
            </a:endParaRPr>
          </a:p>
          <a:p>
            <a:pPr algn="l"/>
            <a:r>
              <a:rPr lang="en-US" altLang="ko-KR" sz="1200" b="1" dirty="0" smtClean="0">
                <a:solidFill>
                  <a:schemeClr val="tx1"/>
                </a:solidFill>
                <a:effectLst/>
              </a:rPr>
              <a:t>► </a:t>
            </a:r>
            <a:r>
              <a:rPr lang="ko-KR" altLang="en-US" sz="1200" b="1" dirty="0" smtClean="0">
                <a:solidFill>
                  <a:schemeClr val="tx1"/>
                </a:solidFill>
                <a:effectLst/>
              </a:rPr>
              <a:t>정상적인 광통신 상태 확인 가능</a:t>
            </a:r>
            <a:endParaRPr lang="ko-KR" altLang="en-US" sz="12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8408" y="3875758"/>
            <a:ext cx="1383392" cy="213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" name="TextBox 150"/>
          <p:cNvSpPr txBox="1"/>
          <p:nvPr/>
        </p:nvSpPr>
        <p:spPr>
          <a:xfrm>
            <a:off x="3024336" y="4749317"/>
            <a:ext cx="169168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altLang="ko-KR" sz="900" b="1" dirty="0" smtClean="0">
                <a:solidFill>
                  <a:srgbClr val="0000CC"/>
                </a:solidFill>
                <a:effectLst/>
                <a:latin typeface="맑은 고딕" pitchFamily="50" charset="-127"/>
                <a:ea typeface="맑은 고딕" pitchFamily="50" charset="-127"/>
              </a:rPr>
              <a:t>GO</a:t>
            </a:r>
            <a:r>
              <a:rPr lang="en-US" altLang="ko-KR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algn="l"/>
            <a:r>
              <a:rPr lang="en-US" altLang="ko-KR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LED</a:t>
            </a:r>
            <a:r>
              <a:rPr lang="ko-KR" altLang="en-US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가 켜지면 </a:t>
            </a:r>
            <a:r>
              <a:rPr lang="en-US" altLang="ko-KR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IR </a:t>
            </a:r>
            <a:r>
              <a:rPr lang="ko-KR" altLang="en-US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통신 중</a:t>
            </a:r>
            <a:endParaRPr lang="ko-KR" altLang="en-US" sz="900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1209864" y="5960108"/>
            <a:ext cx="1797684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0" lang="en-US" altLang="ko-KR" sz="14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&lt; </a:t>
            </a:r>
            <a:r>
              <a:rPr kumimoji="0" lang="ko-KR" altLang="en-US" sz="14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설비용 </a:t>
            </a:r>
            <a:r>
              <a:rPr kumimoji="0" lang="en-US" altLang="ko-KR" sz="14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IR-PIO &gt;</a:t>
            </a:r>
            <a:endParaRPr lang="ko-KR" altLang="en-US" sz="14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53" name="직선 화살표 연결선 152"/>
          <p:cNvCxnSpPr/>
          <p:nvPr/>
        </p:nvCxnSpPr>
        <p:spPr bwMode="auto">
          <a:xfrm flipH="1" flipV="1">
            <a:off x="2411760" y="4509120"/>
            <a:ext cx="571501" cy="1"/>
          </a:xfrm>
          <a:prstGeom prst="straightConnector1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4" name="TextBox 153"/>
          <p:cNvSpPr txBox="1"/>
          <p:nvPr/>
        </p:nvSpPr>
        <p:spPr>
          <a:xfrm>
            <a:off x="3024336" y="5189899"/>
            <a:ext cx="1691680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altLang="ko-KR" sz="900" b="1" dirty="0" smtClean="0">
                <a:solidFill>
                  <a:srgbClr val="0000CC"/>
                </a:solidFill>
                <a:effectLst/>
                <a:latin typeface="맑은 고딕" pitchFamily="50" charset="-127"/>
                <a:ea typeface="맑은 고딕" pitchFamily="50" charset="-127"/>
              </a:rPr>
              <a:t>STATE</a:t>
            </a:r>
            <a:r>
              <a:rPr lang="en-US" altLang="ko-KR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algn="l"/>
            <a:r>
              <a:rPr lang="en-US" altLang="ko-KR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LED</a:t>
            </a:r>
            <a:r>
              <a:rPr lang="ko-KR" altLang="en-US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가 깜빡이면 정상적인 전원 연결</a:t>
            </a:r>
            <a:endParaRPr lang="ko-KR" altLang="en-US" sz="900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3024336" y="4312395"/>
            <a:ext cx="169168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altLang="ko-KR" sz="900" b="1" dirty="0" smtClean="0">
                <a:solidFill>
                  <a:srgbClr val="0000CC"/>
                </a:solidFill>
                <a:effectLst/>
                <a:latin typeface="맑은 고딕" pitchFamily="50" charset="-127"/>
                <a:ea typeface="맑은 고딕" pitchFamily="50" charset="-127"/>
              </a:rPr>
              <a:t>OUT</a:t>
            </a:r>
            <a:endParaRPr lang="en-US" altLang="ko-KR" sz="9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VHL </a:t>
            </a:r>
            <a:r>
              <a:rPr lang="ko-KR" altLang="en-US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출력 신호</a:t>
            </a:r>
            <a:endParaRPr lang="ko-KR" altLang="en-US" sz="900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6" name="모서리가 둥근 직사각형 155"/>
          <p:cNvSpPr/>
          <p:nvPr/>
        </p:nvSpPr>
        <p:spPr bwMode="auto">
          <a:xfrm>
            <a:off x="2236791" y="4395865"/>
            <a:ext cx="129727" cy="507831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  <a:alpha val="50196"/>
            </a:schemeClr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57" name="자유형 156"/>
          <p:cNvSpPr/>
          <p:nvPr/>
        </p:nvSpPr>
        <p:spPr bwMode="auto">
          <a:xfrm>
            <a:off x="2236213" y="4895351"/>
            <a:ext cx="125214" cy="107722"/>
          </a:xfrm>
          <a:custGeom>
            <a:avLst/>
            <a:gdLst>
              <a:gd name="connsiteX0" fmla="*/ 0 w 129282"/>
              <a:gd name="connsiteY0" fmla="*/ 0 h 138499"/>
              <a:gd name="connsiteX1" fmla="*/ 0 w 129282"/>
              <a:gd name="connsiteY1" fmla="*/ 0 h 138499"/>
              <a:gd name="connsiteX2" fmla="*/ 0 w 129282"/>
              <a:gd name="connsiteY2" fmla="*/ 0 h 138499"/>
              <a:gd name="connsiteX3" fmla="*/ 129282 w 129282"/>
              <a:gd name="connsiteY3" fmla="*/ 0 h 138499"/>
              <a:gd name="connsiteX4" fmla="*/ 129282 w 129282"/>
              <a:gd name="connsiteY4" fmla="*/ 0 h 138499"/>
              <a:gd name="connsiteX5" fmla="*/ 129282 w 129282"/>
              <a:gd name="connsiteY5" fmla="*/ 0 h 138499"/>
              <a:gd name="connsiteX6" fmla="*/ 129282 w 129282"/>
              <a:gd name="connsiteY6" fmla="*/ 138499 h 138499"/>
              <a:gd name="connsiteX7" fmla="*/ 129282 w 129282"/>
              <a:gd name="connsiteY7" fmla="*/ 138499 h 138499"/>
              <a:gd name="connsiteX8" fmla="*/ 129282 w 129282"/>
              <a:gd name="connsiteY8" fmla="*/ 138499 h 138499"/>
              <a:gd name="connsiteX9" fmla="*/ 0 w 129282"/>
              <a:gd name="connsiteY9" fmla="*/ 138499 h 138499"/>
              <a:gd name="connsiteX10" fmla="*/ 0 w 129282"/>
              <a:gd name="connsiteY10" fmla="*/ 138499 h 138499"/>
              <a:gd name="connsiteX11" fmla="*/ 0 w 129282"/>
              <a:gd name="connsiteY11" fmla="*/ 138499 h 138499"/>
              <a:gd name="connsiteX12" fmla="*/ 0 w 129282"/>
              <a:gd name="connsiteY12" fmla="*/ 0 h 138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9282" h="13849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29282" y="0"/>
                </a:lnTo>
                <a:lnTo>
                  <a:pt x="129282" y="0"/>
                </a:lnTo>
                <a:lnTo>
                  <a:pt x="129282" y="0"/>
                </a:lnTo>
                <a:lnTo>
                  <a:pt x="129282" y="138499"/>
                </a:lnTo>
                <a:lnTo>
                  <a:pt x="129282" y="138499"/>
                </a:lnTo>
                <a:lnTo>
                  <a:pt x="129282" y="138499"/>
                </a:lnTo>
                <a:lnTo>
                  <a:pt x="0" y="138499"/>
                </a:lnTo>
                <a:lnTo>
                  <a:pt x="0" y="138499"/>
                </a:lnTo>
                <a:lnTo>
                  <a:pt x="0" y="1384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0196"/>
            </a:schemeClr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58" name="자유형 157"/>
          <p:cNvSpPr/>
          <p:nvPr/>
        </p:nvSpPr>
        <p:spPr bwMode="auto">
          <a:xfrm>
            <a:off x="1769137" y="4894076"/>
            <a:ext cx="129282" cy="107722"/>
          </a:xfrm>
          <a:custGeom>
            <a:avLst/>
            <a:gdLst>
              <a:gd name="connsiteX0" fmla="*/ 0 w 129282"/>
              <a:gd name="connsiteY0" fmla="*/ 0 h 138499"/>
              <a:gd name="connsiteX1" fmla="*/ 0 w 129282"/>
              <a:gd name="connsiteY1" fmla="*/ 0 h 138499"/>
              <a:gd name="connsiteX2" fmla="*/ 0 w 129282"/>
              <a:gd name="connsiteY2" fmla="*/ 0 h 138499"/>
              <a:gd name="connsiteX3" fmla="*/ 129282 w 129282"/>
              <a:gd name="connsiteY3" fmla="*/ 0 h 138499"/>
              <a:gd name="connsiteX4" fmla="*/ 129282 w 129282"/>
              <a:gd name="connsiteY4" fmla="*/ 0 h 138499"/>
              <a:gd name="connsiteX5" fmla="*/ 129282 w 129282"/>
              <a:gd name="connsiteY5" fmla="*/ 0 h 138499"/>
              <a:gd name="connsiteX6" fmla="*/ 129282 w 129282"/>
              <a:gd name="connsiteY6" fmla="*/ 138499 h 138499"/>
              <a:gd name="connsiteX7" fmla="*/ 129282 w 129282"/>
              <a:gd name="connsiteY7" fmla="*/ 138499 h 138499"/>
              <a:gd name="connsiteX8" fmla="*/ 129282 w 129282"/>
              <a:gd name="connsiteY8" fmla="*/ 138499 h 138499"/>
              <a:gd name="connsiteX9" fmla="*/ 0 w 129282"/>
              <a:gd name="connsiteY9" fmla="*/ 138499 h 138499"/>
              <a:gd name="connsiteX10" fmla="*/ 0 w 129282"/>
              <a:gd name="connsiteY10" fmla="*/ 138499 h 138499"/>
              <a:gd name="connsiteX11" fmla="*/ 0 w 129282"/>
              <a:gd name="connsiteY11" fmla="*/ 138499 h 138499"/>
              <a:gd name="connsiteX12" fmla="*/ 0 w 129282"/>
              <a:gd name="connsiteY12" fmla="*/ 0 h 138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9282" h="13849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29282" y="0"/>
                </a:lnTo>
                <a:lnTo>
                  <a:pt x="129282" y="0"/>
                </a:lnTo>
                <a:lnTo>
                  <a:pt x="129282" y="0"/>
                </a:lnTo>
                <a:lnTo>
                  <a:pt x="129282" y="138499"/>
                </a:lnTo>
                <a:lnTo>
                  <a:pt x="129282" y="138499"/>
                </a:lnTo>
                <a:lnTo>
                  <a:pt x="129282" y="138499"/>
                </a:lnTo>
                <a:lnTo>
                  <a:pt x="0" y="138499"/>
                </a:lnTo>
                <a:lnTo>
                  <a:pt x="0" y="138499"/>
                </a:lnTo>
                <a:lnTo>
                  <a:pt x="0" y="138499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50196"/>
            </a:srgbClr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60" name="모서리가 둥근 직사각형 159"/>
          <p:cNvSpPr/>
          <p:nvPr/>
        </p:nvSpPr>
        <p:spPr bwMode="auto">
          <a:xfrm>
            <a:off x="1767922" y="4388890"/>
            <a:ext cx="129727" cy="507831"/>
          </a:xfrm>
          <a:prstGeom prst="roundRect">
            <a:avLst>
              <a:gd name="adj" fmla="val 0"/>
            </a:avLst>
          </a:prstGeom>
          <a:solidFill>
            <a:schemeClr val="accent5">
              <a:lumMod val="60000"/>
              <a:lumOff val="40000"/>
              <a:alpha val="50196"/>
            </a:schemeClr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00" dirty="0" smtClean="0"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3015060" y="3881055"/>
            <a:ext cx="169168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altLang="ko-KR" sz="900" b="1" dirty="0" smtClean="0">
                <a:solidFill>
                  <a:srgbClr val="0000CC"/>
                </a:solidFill>
                <a:effectLst/>
                <a:latin typeface="맑은 고딕" pitchFamily="50" charset="-127"/>
                <a:ea typeface="맑은 고딕" pitchFamily="50" charset="-127"/>
              </a:rPr>
              <a:t>IN</a:t>
            </a:r>
            <a:endParaRPr lang="en-US" altLang="ko-KR" sz="9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ko-KR" altLang="en-US" sz="9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설비 출력 신호</a:t>
            </a:r>
            <a:endParaRPr lang="ko-KR" altLang="en-US" sz="900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62" name="직선 화살표 연결선 198"/>
          <p:cNvCxnSpPr>
            <a:stCxn id="161" idx="1"/>
            <a:endCxn id="160" idx="0"/>
          </p:cNvCxnSpPr>
          <p:nvPr/>
        </p:nvCxnSpPr>
        <p:spPr bwMode="auto">
          <a:xfrm rot="10800000" flipV="1">
            <a:off x="1832786" y="4065720"/>
            <a:ext cx="1182274" cy="323169"/>
          </a:xfrm>
          <a:prstGeom prst="bentConnector2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3" name="직선 화살표 연결선 198"/>
          <p:cNvCxnSpPr/>
          <p:nvPr/>
        </p:nvCxnSpPr>
        <p:spPr bwMode="auto">
          <a:xfrm flipH="1">
            <a:off x="2483768" y="4941168"/>
            <a:ext cx="504056" cy="0"/>
          </a:xfrm>
          <a:prstGeom prst="straightConnector1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4" name="직선 화살표 연결선 103"/>
          <p:cNvCxnSpPr>
            <a:stCxn id="154" idx="1"/>
          </p:cNvCxnSpPr>
          <p:nvPr/>
        </p:nvCxnSpPr>
        <p:spPr bwMode="auto">
          <a:xfrm rot="10800000">
            <a:off x="1835696" y="5013177"/>
            <a:ext cx="1188640" cy="430639"/>
          </a:xfrm>
          <a:prstGeom prst="bentConnector3">
            <a:avLst>
              <a:gd name="adj1" fmla="val 99883"/>
            </a:avLst>
          </a:prstGeom>
          <a:noFill/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A0893-24FC-4719-ADF5-EBC65FA72EA8}" type="slidenum">
              <a:rPr lang="ko-KR" altLang="en-US"/>
              <a:pPr/>
              <a:t>7</a:t>
            </a:fld>
            <a:endParaRPr lang="en-US" altLang="ko-KR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1066800" y="88900"/>
            <a:ext cx="750572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latinLnBrk="0"/>
            <a:r>
              <a:rPr kumimoji="0" lang="en-US" altLang="ko-K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각헤드라인M" pitchFamily="18" charset="-127"/>
                <a:ea typeface="HY각헤드라인M" pitchFamily="18" charset="-127"/>
              </a:rPr>
              <a:t>2. IR-PIO </a:t>
            </a:r>
            <a:r>
              <a:rPr kumimoji="0" lang="ko-KR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각헤드라인M" pitchFamily="18" charset="-127"/>
                <a:ea typeface="HY각헤드라인M" pitchFamily="18" charset="-127"/>
              </a:rPr>
              <a:t>기능</a:t>
            </a:r>
            <a:r>
              <a:rPr kumimoji="0" lang="en-US" altLang="ko-K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각헤드라인M" pitchFamily="18" charset="-127"/>
                <a:ea typeface="HY각헤드라인M" pitchFamily="18" charset="-127"/>
              </a:rPr>
              <a:t>(2)</a:t>
            </a:r>
            <a:endParaRPr kumimoji="0" lang="ko-KR" alt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Y각헤드라인M" pitchFamily="18" charset="-127"/>
              <a:ea typeface="HY각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1883" y="1000108"/>
            <a:ext cx="8964613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65" tIns="44783" rIns="89565" bIns="44783"/>
          <a:lstStyle/>
          <a:p>
            <a:pPr marL="727075" lvl="1" indent="-279400" algn="l" defTabSz="895350" latinLnBrk="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</a:pPr>
            <a:r>
              <a:rPr kumimoji="0" lang="en-US" altLang="ko-KR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3) PIO </a:t>
            </a:r>
            <a:r>
              <a:rPr kumimoji="0" lang="ko-KR" altLang="en-US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주요 기능 설정 </a:t>
            </a:r>
            <a:r>
              <a:rPr kumimoji="0" lang="en-US" altLang="ko-KR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시리얼 명령어</a:t>
            </a:r>
            <a:r>
              <a:rPr kumimoji="0" lang="en-US" altLang="ko-KR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1044000" lvl="2" indent="-279400" algn="l" defTabSz="895350" latinLnBrk="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설정 포트 </a:t>
            </a: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: RS-232 </a:t>
            </a: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포트</a:t>
            </a:r>
            <a:endParaRPr kumimoji="0" lang="en-US" altLang="ko-KR" sz="14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44000" lvl="2" indent="-279400" algn="l" defTabSz="895350" latinLnBrk="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시리얼 기본</a:t>
            </a: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400" dirty="0" err="1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설정값</a:t>
            </a: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    </a:t>
            </a:r>
            <a:endParaRPr kumimoji="0" lang="en-US" altLang="ko-KR" sz="16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332000" lvl="3" indent="-279400" algn="l" defTabSz="895350" latinLnBrk="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</a:pP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8</a:t>
            </a: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비트</a:t>
            </a: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, No Parity, </a:t>
            </a: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속도 </a:t>
            </a: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57600, </a:t>
            </a: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스톱 비트 </a:t>
            </a: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1</a:t>
            </a: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비트</a:t>
            </a:r>
            <a:endParaRPr kumimoji="0" lang="en-US" altLang="ko-KR" sz="14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44000" lvl="2" indent="-279400" algn="l" defTabSz="895350" latinLnBrk="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주요 기능 </a:t>
            </a: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무선 통신 </a:t>
            </a: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ID </a:t>
            </a: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설정</a:t>
            </a: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시간 설정</a:t>
            </a: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버전 확인</a:t>
            </a: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등</a:t>
            </a:r>
            <a:endParaRPr kumimoji="0" lang="en-US" altLang="ko-KR" sz="14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790575" lvl="1" indent="-342900" algn="l" defTabSz="895350" latinLnBrk="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</a:pPr>
            <a:r>
              <a:rPr kumimoji="0" lang="en-US" altLang="ko-KR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4) </a:t>
            </a:r>
            <a:r>
              <a:rPr kumimoji="0" lang="ko-KR" altLang="en-US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시리얼 명령어 구조</a:t>
            </a:r>
            <a:endParaRPr kumimoji="0" lang="en-US" altLang="ko-KR" sz="1500" i="1" u="sng" dirty="0" smtClean="0">
              <a:solidFill>
                <a:srgbClr val="00B0F0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44000" lvl="2" indent="-279400" algn="l" defTabSz="895350" latinLnBrk="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ko-KR" altLang="en-US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송수신</a:t>
            </a:r>
            <a:r>
              <a:rPr kumimoji="0" lang="en-US" altLang="ko-KR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5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데이터 형식</a:t>
            </a:r>
            <a:endParaRPr kumimoji="0" lang="en-US" altLang="ko-KR" sz="15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184275" lvl="2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   </a:t>
            </a:r>
          </a:p>
          <a:p>
            <a:pPr marL="1184275" lvl="2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</a:pPr>
            <a:endParaRPr kumimoji="0" lang="en-US" altLang="ko-KR" sz="1600" b="1" dirty="0" smtClean="0">
              <a:solidFill>
                <a:schemeClr val="tx1"/>
              </a:solidFill>
              <a:effectLst/>
              <a:latin typeface="+mn-ea"/>
            </a:endParaRPr>
          </a:p>
          <a:p>
            <a:pPr marL="1184275" lvl="2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</a:pPr>
            <a:endParaRPr kumimoji="0" lang="en-US" altLang="ko-KR" sz="1600" b="1" dirty="0" smtClean="0">
              <a:solidFill>
                <a:schemeClr val="tx1"/>
              </a:solidFill>
              <a:effectLst/>
              <a:latin typeface="+mn-ea"/>
            </a:endParaRPr>
          </a:p>
          <a:p>
            <a:pPr marL="1184275" lvl="2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</a:pPr>
            <a:endParaRPr kumimoji="0" lang="en-US" altLang="ko-KR" sz="1600" b="1" dirty="0" smtClean="0">
              <a:solidFill>
                <a:schemeClr val="tx1"/>
              </a:solidFill>
              <a:effectLst/>
              <a:latin typeface="+mn-ea"/>
            </a:endParaRPr>
          </a:p>
          <a:p>
            <a:pPr marL="1184275" lvl="2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</a:pPr>
            <a:endParaRPr kumimoji="0" lang="en-US" altLang="ko-KR" sz="1600" b="1" dirty="0" smtClean="0">
              <a:solidFill>
                <a:schemeClr val="tx1"/>
              </a:solidFill>
              <a:effectLst/>
              <a:latin typeface="+mn-ea"/>
            </a:endParaRPr>
          </a:p>
          <a:p>
            <a:pPr marL="1184275" lvl="2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</a:pPr>
            <a:endParaRPr kumimoji="0" lang="en-US" altLang="ko-KR" sz="1600" b="1" dirty="0" smtClean="0">
              <a:solidFill>
                <a:schemeClr val="tx1"/>
              </a:solidFill>
              <a:effectLst/>
              <a:latin typeface="+mn-ea"/>
            </a:endParaRPr>
          </a:p>
          <a:p>
            <a:pPr marL="1184275" lvl="2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</a:pPr>
            <a:endParaRPr kumimoji="0" lang="en-US" altLang="ko-KR" sz="1600" b="1" dirty="0" smtClean="0">
              <a:solidFill>
                <a:schemeClr val="tx1"/>
              </a:solidFill>
              <a:effectLst/>
              <a:latin typeface="+mn-ea"/>
            </a:endParaRPr>
          </a:p>
          <a:p>
            <a:pPr marL="1184275" lvl="2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</a:pPr>
            <a:endParaRPr kumimoji="0" lang="en-US" altLang="ko-KR" sz="1600" b="1" dirty="0" smtClean="0">
              <a:solidFill>
                <a:schemeClr val="tx1"/>
              </a:solidFill>
              <a:effectLst/>
              <a:latin typeface="+mn-ea"/>
            </a:endParaRPr>
          </a:p>
          <a:p>
            <a:pPr marL="1641475" lvl="3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</a:pPr>
            <a:endParaRPr kumimoji="0" lang="en-US" altLang="ko-KR" sz="1400" b="1" dirty="0" smtClean="0">
              <a:solidFill>
                <a:schemeClr val="tx1"/>
              </a:solidFill>
              <a:effectLst/>
              <a:latin typeface="+mn-ea"/>
            </a:endParaRPr>
          </a:p>
          <a:p>
            <a:pPr marL="1332000" lvl="3" indent="-2794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</a:pPr>
            <a:r>
              <a:rPr kumimoji="0" lang="ko-KR" altLang="en-US" sz="1400" b="1" dirty="0" smtClean="0">
                <a:solidFill>
                  <a:schemeClr val="tx1"/>
                </a:solidFill>
                <a:effectLst/>
                <a:latin typeface="+mn-ea"/>
              </a:rPr>
              <a:t>명령어 송신을 위한 프로그램은 </a:t>
            </a:r>
            <a:r>
              <a:rPr kumimoji="0" lang="ko-KR" altLang="en-US" sz="1400" b="1" dirty="0" err="1" smtClean="0">
                <a:solidFill>
                  <a:schemeClr val="tx1"/>
                </a:solidFill>
                <a:effectLst/>
                <a:latin typeface="+mn-ea"/>
              </a:rPr>
              <a:t>하이퍼</a:t>
            </a:r>
            <a:r>
              <a:rPr kumimoji="0" lang="ko-KR" altLang="en-US" sz="1400" b="1" dirty="0" smtClean="0">
                <a:solidFill>
                  <a:schemeClr val="tx1"/>
                </a:solidFill>
                <a:effectLst/>
                <a:latin typeface="+mn-ea"/>
              </a:rPr>
              <a:t> 터미널 사용</a:t>
            </a:r>
            <a:endParaRPr kumimoji="0" lang="en-US" altLang="ko-KR" sz="1400" b="1" dirty="0" smtClean="0">
              <a:solidFill>
                <a:schemeClr val="tx1"/>
              </a:solidFill>
              <a:effectLst/>
              <a:latin typeface="MS PGothic" pitchFamily="34" charset="-128"/>
              <a:ea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9318" y="2924944"/>
            <a:ext cx="1104790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kumimoji="0" lang="en-US" altLang="ko-KR" sz="2000" b="1" dirty="0" smtClean="0">
                <a:solidFill>
                  <a:srgbClr val="FF0000"/>
                </a:solidFill>
                <a:effectLst/>
                <a:latin typeface="+mn-ea"/>
                <a:ea typeface="+mn-ea"/>
              </a:rPr>
              <a:t>&lt;</a:t>
            </a:r>
            <a:r>
              <a:rPr kumimoji="0" lang="ko-KR" altLang="en-US" sz="1600" b="1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명령어</a:t>
            </a:r>
            <a:r>
              <a:rPr kumimoji="0" lang="en-US" altLang="ko-KR" sz="2000" b="1" dirty="0" smtClean="0">
                <a:solidFill>
                  <a:srgbClr val="FF0000"/>
                </a:solidFill>
                <a:effectLst/>
                <a:latin typeface="+mn-ea"/>
                <a:ea typeface="+mn-ea"/>
              </a:rPr>
              <a:t>&gt;</a:t>
            </a:r>
            <a:endParaRPr lang="ko-KR" altLang="en-US" sz="2000" b="1" dirty="0">
              <a:solidFill>
                <a:srgbClr val="FF0000"/>
              </a:solidFill>
              <a:effectLst/>
              <a:latin typeface="+mn-ea"/>
              <a:ea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68644" y="2933318"/>
            <a:ext cx="841897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kumimoji="0" lang="en-US" altLang="ko-KR" sz="2000" b="1" dirty="0" smtClean="0">
                <a:solidFill>
                  <a:srgbClr val="FF0000"/>
                </a:solidFill>
                <a:effectLst/>
                <a:latin typeface="+mn-ea"/>
                <a:ea typeface="+mn-ea"/>
              </a:rPr>
              <a:t>[</a:t>
            </a:r>
            <a:r>
              <a:rPr kumimoji="0" lang="ko-KR" altLang="en-US" sz="1600" b="1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응답</a:t>
            </a:r>
            <a:r>
              <a:rPr kumimoji="0" lang="en-US" altLang="ko-KR" sz="2000" b="1" dirty="0" smtClean="0">
                <a:solidFill>
                  <a:srgbClr val="FF0000"/>
                </a:solidFill>
                <a:effectLst/>
                <a:latin typeface="+mn-ea"/>
                <a:ea typeface="+mn-ea"/>
              </a:rPr>
              <a:t>]</a:t>
            </a:r>
            <a:endParaRPr lang="ko-KR" altLang="en-US" sz="2000" b="1" dirty="0">
              <a:solidFill>
                <a:srgbClr val="FF0000"/>
              </a:solidFill>
              <a:effectLst/>
              <a:latin typeface="+mn-ea"/>
              <a:ea typeface="+mn-ea"/>
            </a:endParaRPr>
          </a:p>
        </p:txBody>
      </p:sp>
      <p:graphicFrame>
        <p:nvGraphicFramePr>
          <p:cNvPr id="19" name="Group 14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860625"/>
              </p:ext>
            </p:extLst>
          </p:nvPr>
        </p:nvGraphicFramePr>
        <p:xfrm>
          <a:off x="971601" y="3432500"/>
          <a:ext cx="4814845" cy="181902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792087"/>
                <a:gridCol w="1440160"/>
                <a:gridCol w="1010962"/>
                <a:gridCol w="1571636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</a:t>
                      </a:r>
                      <a:endParaRPr kumimoji="0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명령어 </a:t>
                      </a:r>
                      <a:r>
                        <a:rPr kumimoji="0" lang="en-US" altLang="ko-KR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(PC)</a:t>
                      </a:r>
                      <a:endParaRPr kumimoji="0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설정값</a:t>
                      </a:r>
                      <a:r>
                        <a:rPr kumimoji="0" lang="en-US" altLang="ko-KR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ko-KR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확인</a:t>
                      </a:r>
                      <a:endParaRPr kumimoji="0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응답 </a:t>
                      </a:r>
                      <a:r>
                        <a:rPr kumimoji="0" lang="en-US" altLang="ko-KR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(PIO)</a:t>
                      </a:r>
                      <a:endParaRPr kumimoji="0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46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ID </a:t>
                      </a: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설정</a:t>
                      </a:r>
                      <a:endParaRPr kumimoji="0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8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&lt;A=123456&gt;</a:t>
                      </a:r>
                      <a:endParaRPr kumimoji="0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8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&lt;A&gt;</a:t>
                      </a:r>
                      <a:endParaRPr kumimoji="0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8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[A=AB95-123456]</a:t>
                      </a:r>
                      <a:endParaRPr kumimoji="0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</a:tr>
              <a:tr h="149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채널 설정</a:t>
                      </a:r>
                      <a:endParaRPr kumimoji="0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8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&lt;C=16&gt;</a:t>
                      </a:r>
                      <a:endParaRPr kumimoji="0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8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&lt;C&gt;</a:t>
                      </a:r>
                      <a:endParaRPr kumimoji="0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8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[C=16]</a:t>
                      </a:r>
                      <a:endParaRPr kumimoji="0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</a:tr>
              <a:tr h="1215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시간</a:t>
                      </a: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설정</a:t>
                      </a:r>
                      <a:endParaRPr kumimoji="0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&lt;T=14/09/29 09:23:20&gt;</a:t>
                      </a:r>
                      <a:endParaRPr lang="ko-KR" sz="1100" b="1" dirty="0">
                        <a:latin typeface="맑은 고딕" pitchFamily="50" charset="-127"/>
                        <a:ea typeface="맑은 고딕" pitchFamily="50" charset="-127"/>
                        <a:cs typeface="굴림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&lt;T&gt;</a:t>
                      </a:r>
                      <a:endParaRPr lang="ko-KR" sz="1100" b="1" dirty="0">
                        <a:latin typeface="맑은 고딕" pitchFamily="50" charset="-127"/>
                        <a:ea typeface="맑은 고딕" pitchFamily="50" charset="-127"/>
                        <a:cs typeface="굴림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[T=14/09/29 09:23:20]</a:t>
                      </a:r>
                      <a:endParaRPr lang="ko-KR" sz="1100" b="1" dirty="0">
                        <a:latin typeface="맑은 고딕" pitchFamily="50" charset="-127"/>
                        <a:ea typeface="맑은 고딕" pitchFamily="50" charset="-127"/>
                        <a:cs typeface="굴림"/>
                      </a:endParaRPr>
                    </a:p>
                  </a:txBody>
                  <a:tcPr anchor="ctr"/>
                </a:tc>
              </a:tr>
              <a:tr h="165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F/W </a:t>
                      </a:r>
                      <a:r>
                        <a:rPr kumimoji="0" lang="ko-KR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버전 </a:t>
                      </a:r>
                      <a:endParaRPr kumimoji="0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ko-KR" sz="1100" b="1" dirty="0">
                        <a:latin typeface="맑은 고딕" pitchFamily="50" charset="-127"/>
                        <a:ea typeface="맑은 고딕" pitchFamily="50" charset="-127"/>
                        <a:cs typeface="굴림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&lt;V&gt;</a:t>
                      </a:r>
                      <a:endParaRPr lang="ko-KR" sz="1100" b="1" dirty="0">
                        <a:latin typeface="맑은 고딕" pitchFamily="50" charset="-127"/>
                        <a:ea typeface="맑은 고딕" pitchFamily="50" charset="-127"/>
                        <a:cs typeface="굴림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[2.31]</a:t>
                      </a:r>
                      <a:endParaRPr lang="ko-KR" sz="1100" b="1" dirty="0">
                        <a:latin typeface="맑은 고딕" pitchFamily="50" charset="-127"/>
                        <a:ea typeface="맑은 고딕" pitchFamily="50" charset="-127"/>
                        <a:cs typeface="굴림"/>
                      </a:endParaRPr>
                    </a:p>
                  </a:txBody>
                  <a:tcPr anchor="ctr"/>
                </a:tc>
              </a:tr>
              <a:tr h="13790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디버깅</a:t>
                      </a:r>
                      <a:endParaRPr kumimoji="0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8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&lt;D=0&gt;</a:t>
                      </a:r>
                      <a:endParaRPr kumimoji="0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8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&lt;D&gt;</a:t>
                      </a:r>
                      <a:endParaRPr kumimoji="0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8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[D=0]</a:t>
                      </a:r>
                      <a:endParaRPr kumimoji="0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4056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FFFFFF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8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&lt;D=1&gt;</a:t>
                      </a:r>
                      <a:endParaRPr kumimoji="0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8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&lt;D&gt;</a:t>
                      </a:r>
                      <a:endParaRPr kumimoji="0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8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[D=1]</a:t>
                      </a:r>
                      <a:endParaRPr kumimoji="0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 b="11364"/>
          <a:stretch>
            <a:fillRect/>
          </a:stretch>
        </p:blipFill>
        <p:spPr bwMode="auto">
          <a:xfrm>
            <a:off x="5949030" y="2959472"/>
            <a:ext cx="274249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4" cstate="print"/>
          <a:srcRect b="8696"/>
          <a:stretch>
            <a:fillRect/>
          </a:stretch>
        </p:blipFill>
        <p:spPr bwMode="auto">
          <a:xfrm>
            <a:off x="5741884" y="1106004"/>
            <a:ext cx="300098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012160" y="2564904"/>
            <a:ext cx="2304256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0" lang="en-US" altLang="ko-KR" sz="14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&lt; PIO </a:t>
            </a:r>
            <a:r>
              <a:rPr kumimoji="0" lang="ko-KR" altLang="en-US" sz="14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시리얼 연결 구성</a:t>
            </a:r>
            <a:r>
              <a:rPr kumimoji="0" lang="en-US" altLang="ko-KR" sz="14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&gt;</a:t>
            </a:r>
            <a:endParaRPr lang="ko-KR" altLang="en-US" sz="14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75290" y="5668158"/>
            <a:ext cx="2304256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0" lang="en-US" altLang="ko-KR" sz="14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&lt; ID </a:t>
            </a:r>
            <a:r>
              <a:rPr kumimoji="0" lang="ko-KR" altLang="en-US" sz="14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설정 예시</a:t>
            </a:r>
            <a:r>
              <a:rPr kumimoji="0" lang="en-US" altLang="ko-KR" sz="14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&gt;</a:t>
            </a:r>
            <a:endParaRPr lang="ko-KR" altLang="en-US" sz="14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4" name="직선 화살표 연결선 13"/>
          <p:cNvCxnSpPr/>
          <p:nvPr/>
        </p:nvCxnSpPr>
        <p:spPr bwMode="auto">
          <a:xfrm>
            <a:off x="2267744" y="3072460"/>
            <a:ext cx="432048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2" name="직선 화살표 연결선 21"/>
          <p:cNvCxnSpPr/>
          <p:nvPr/>
        </p:nvCxnSpPr>
        <p:spPr bwMode="auto">
          <a:xfrm>
            <a:off x="2210976" y="3250384"/>
            <a:ext cx="432048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슬라이드 번호 개체 틀 1"/>
          <p:cNvSpPr>
            <a:spLocks noGrp="1"/>
          </p:cNvSpPr>
          <p:nvPr>
            <p:ph type="sldNum" sz="quarter" idx="10"/>
          </p:nvPr>
        </p:nvSpPr>
        <p:spPr>
          <a:xfrm>
            <a:off x="4211960" y="6453336"/>
            <a:ext cx="685800" cy="304800"/>
          </a:xfrm>
        </p:spPr>
        <p:txBody>
          <a:bodyPr/>
          <a:lstStyle/>
          <a:p>
            <a:fld id="{0B1A0893-24FC-4719-ADF5-EBC65FA72EA8}" type="slidenum">
              <a:rPr lang="ko-KR" altLang="en-US"/>
              <a:pPr/>
              <a:t>8</a:t>
            </a:fld>
            <a:endParaRPr lang="en-US" altLang="ko-KR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1066800" y="88900"/>
            <a:ext cx="750572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latinLnBrk="0"/>
            <a:r>
              <a:rPr kumimoji="0" lang="en-US" altLang="ko-K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각헤드라인M" pitchFamily="18" charset="-127"/>
                <a:ea typeface="HY각헤드라인M" pitchFamily="18" charset="-127"/>
              </a:rPr>
              <a:t>2. IR-PIO </a:t>
            </a:r>
            <a:r>
              <a:rPr kumimoji="0" lang="ko-KR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각헤드라인M" pitchFamily="18" charset="-127"/>
                <a:ea typeface="HY각헤드라인M" pitchFamily="18" charset="-127"/>
              </a:rPr>
              <a:t>기능 </a:t>
            </a:r>
            <a:r>
              <a:rPr kumimoji="0" lang="en-US" altLang="ko-K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각헤드라인M" pitchFamily="18" charset="-127"/>
                <a:ea typeface="HY각헤드라인M" pitchFamily="18" charset="-127"/>
              </a:rPr>
              <a:t>(3)</a:t>
            </a:r>
            <a:endParaRPr kumimoji="0" lang="ko-KR" alt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Y각헤드라인M" pitchFamily="18" charset="-127"/>
              <a:ea typeface="HY각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1883" y="1000108"/>
            <a:ext cx="8964613" cy="5286412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  <p:txBody>
          <a:bodyPr lIns="89565" tIns="44783" rIns="89565" bIns="44783"/>
          <a:lstStyle/>
          <a:p>
            <a:pPr marL="790575" lvl="1" indent="-342900" algn="l" defTabSz="895350" latinLnBrk="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</a:pPr>
            <a:r>
              <a:rPr kumimoji="0" lang="en-US" altLang="ko-KR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5) </a:t>
            </a:r>
            <a:r>
              <a:rPr kumimoji="0" lang="ko-KR" altLang="en-US" sz="18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통신 데이터 다운로드 기능</a:t>
            </a:r>
            <a:endParaRPr kumimoji="0" lang="en-US" altLang="ko-KR" sz="16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44000" lvl="2" indent="-279400" algn="l" defTabSz="895350" latinLnBrk="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PIO</a:t>
            </a: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가</a:t>
            </a: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설치된 위치로 이동하여 </a:t>
            </a: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PC</a:t>
            </a: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와 시리얼 연결</a:t>
            </a:r>
            <a:endParaRPr kumimoji="0" lang="en-US" altLang="ko-KR" sz="14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332000" lvl="3" indent="-279400" algn="l" defTabSz="895350" latinLnBrk="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</a:pP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통신 데이터 시간 보정 기능 </a:t>
            </a: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: PMAN</a:t>
            </a: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에서 자동으로 보정</a:t>
            </a: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, PIO </a:t>
            </a: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시간 설정 불필요</a:t>
            </a:r>
            <a:endParaRPr kumimoji="0" lang="en-US" altLang="ko-KR" sz="14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332000" lvl="3" indent="-279400" algn="l" defTabSz="895350" latinLnBrk="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</a:pP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케이블 탈</a:t>
            </a:r>
            <a:r>
              <a:rPr kumimoji="0"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,</a:t>
            </a: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부착 시 </a:t>
            </a:r>
            <a:r>
              <a:rPr kumimoji="0" lang="ko-KR" altLang="en-US" sz="1400" dirty="0" err="1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써지</a:t>
            </a:r>
            <a:r>
              <a:rPr kumimoji="0"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발생 가능성이 있기 때문에 반송 작업이 없을 때 진행</a:t>
            </a:r>
            <a:endParaRPr kumimoji="0" lang="en-US" altLang="ko-KR" sz="16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044000" lvl="2" indent="-279400" algn="l" defTabSz="895350" latinLnBrk="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통신 데이터 관리 프로그램</a:t>
            </a: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(IR-</a:t>
            </a:r>
            <a:r>
              <a:rPr kumimoji="0" lang="en-US" altLang="ko-KR" sz="1600" dirty="0" err="1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WinPMAN</a:t>
            </a: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)</a:t>
            </a: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으로</a:t>
            </a:r>
            <a:r>
              <a:rPr kumimoji="0" lang="en-US" altLang="ko-KR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6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다운로드</a:t>
            </a:r>
            <a:endParaRPr kumimoji="0" lang="en-US" altLang="ko-KR" sz="16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332000" lvl="3" indent="-279400" algn="l" defTabSz="895350" latinLnBrk="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</a:pPr>
            <a:r>
              <a:rPr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IO </a:t>
            </a:r>
            <a:r>
              <a:rPr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동작 상태 확인</a:t>
            </a:r>
            <a:r>
              <a:rPr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전원 및 통신 유무 상태</a:t>
            </a:r>
            <a:r>
              <a:rPr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) </a:t>
            </a:r>
          </a:p>
          <a:p>
            <a:pPr marL="1332000" lvl="3" indent="-279400" algn="l" defTabSz="895350" latinLnBrk="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</a:pPr>
            <a:r>
              <a:rPr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설비</a:t>
            </a:r>
            <a:r>
              <a:rPr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PIO</a:t>
            </a:r>
            <a:r>
              <a:rPr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에 저장된 데이터로 </a:t>
            </a:r>
            <a:r>
              <a:rPr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VHL</a:t>
            </a:r>
            <a:r>
              <a:rPr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과 설비간의</a:t>
            </a:r>
            <a:r>
              <a:rPr lang="en-US" altLang="ko-KR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실시간 데이터 통신 타이밍 확인</a:t>
            </a:r>
            <a:endParaRPr lang="en-US" altLang="ko-KR" sz="1400" dirty="0" smtClean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1332000" lvl="3" indent="-279400" algn="l" defTabSz="895350" latinLnBrk="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</a:pPr>
            <a:r>
              <a:rPr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광 </a:t>
            </a:r>
            <a:r>
              <a:rPr lang="ko-KR" altLang="en-US" sz="1400" dirty="0" err="1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노이즈</a:t>
            </a:r>
            <a:r>
              <a:rPr lang="ko-KR" altLang="en-US" sz="1400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및 전자파에 의한 통신 오류 분석</a:t>
            </a:r>
            <a:endParaRPr kumimoji="0" lang="en-US" altLang="ko-KR" sz="1600" b="1" dirty="0" smtClean="0"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 l="15453" t="25633" r="67813" b="34700"/>
          <a:stretch>
            <a:fillRect/>
          </a:stretch>
        </p:blipFill>
        <p:spPr bwMode="auto">
          <a:xfrm>
            <a:off x="4788024" y="3265239"/>
            <a:ext cx="367240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 b="8696"/>
          <a:stretch>
            <a:fillRect/>
          </a:stretch>
        </p:blipFill>
        <p:spPr bwMode="auto">
          <a:xfrm>
            <a:off x="1354989" y="4129335"/>
            <a:ext cx="300098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643021" y="5785519"/>
            <a:ext cx="2304256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0" lang="en-US" altLang="ko-KR" sz="14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&lt; PIO </a:t>
            </a:r>
            <a:r>
              <a:rPr kumimoji="0" lang="ko-KR" altLang="en-US" sz="14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시리얼 연결 구성</a:t>
            </a:r>
            <a:r>
              <a:rPr kumimoji="0" lang="en-US" altLang="ko-KR" sz="14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&gt;</a:t>
            </a:r>
            <a:endParaRPr lang="ko-KR" altLang="en-US" sz="14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5785519"/>
            <a:ext cx="288032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0" lang="en-US" altLang="ko-KR" sz="14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&lt; </a:t>
            </a:r>
            <a:r>
              <a:rPr kumimoji="0" lang="ko-KR" altLang="en-US" sz="14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통신 데이터 관리 프로그램</a:t>
            </a:r>
            <a:r>
              <a:rPr kumimoji="0" lang="en-US" altLang="ko-KR" sz="14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&gt;</a:t>
            </a:r>
            <a:endParaRPr lang="ko-KR" altLang="en-US" sz="14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A0893-24FC-4719-ADF5-EBC65FA72EA8}" type="slidenum">
              <a:rPr lang="ko-KR" altLang="en-US"/>
              <a:pPr/>
              <a:t>9</a:t>
            </a:fld>
            <a:endParaRPr lang="en-US" altLang="ko-KR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1066800" y="88900"/>
            <a:ext cx="750572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latinLnBrk="0"/>
            <a:r>
              <a:rPr kumimoji="0" lang="en-US" altLang="ko-K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각헤드라인M" pitchFamily="18" charset="-127"/>
                <a:ea typeface="HY각헤드라인M" pitchFamily="18" charset="-127"/>
              </a:rPr>
              <a:t>3. IR-PIO E84 Sequence Chart</a:t>
            </a:r>
            <a:endParaRPr kumimoji="0" lang="ko-KR" alt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Y각헤드라인M" pitchFamily="18" charset="-127"/>
              <a:ea typeface="HY각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496" y="1000108"/>
            <a:ext cx="8964613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65" tIns="44783" rIns="89565" bIns="44783"/>
          <a:lstStyle/>
          <a:p>
            <a:pPr marL="790575" lvl="1" indent="-342900" algn="l" defTabSz="895350" latinLnBrk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</a:pPr>
            <a:endParaRPr kumimoji="0" lang="en-US" altLang="ko-KR" sz="1800" b="1" dirty="0" smtClean="0">
              <a:solidFill>
                <a:schemeClr val="tx1"/>
              </a:solidFill>
              <a:effectLst/>
              <a:latin typeface="+mn-ea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71732"/>
            <a:ext cx="8352928" cy="440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GUILD005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GUILD005[1]">
      <a:majorFont>
        <a:latin typeface="HY각헤드라인M"/>
        <a:ea typeface="HY각헤드라인M"/>
        <a:cs typeface=""/>
      </a:majorFont>
      <a:minorFont>
        <a:latin typeface="Arial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굴림" charset="-127"/>
            <a:ea typeface="굴림" charset="-127"/>
          </a:defRPr>
        </a:defPPr>
      </a:lstStyle>
    </a:spDef>
    <a:lnDef>
      <a:spPr bwMode="auto">
        <a:noFill/>
        <a:ln w="38100" cap="flat" cmpd="sng" algn="ctr">
          <a:solidFill>
            <a:srgbClr val="0000CC"/>
          </a:solidFill>
          <a:prstDash val="solid"/>
          <a:round/>
          <a:headEnd type="none" w="med" len="med"/>
          <a:tailEnd type="triangle" w="med" len="med"/>
        </a:ln>
        <a:effectLst/>
      </a:spPr>
      <a:bodyPr/>
      <a:lstStyle/>
    </a:lnDef>
  </a:objectDefaults>
  <a:extraClrSchemeLst>
    <a:extraClrScheme>
      <a:clrScheme name="KGUILD005[1] 1">
        <a:dk1>
          <a:srgbClr val="000000"/>
        </a:dk1>
        <a:lt1>
          <a:srgbClr val="FCDF92"/>
        </a:lt1>
        <a:dk2>
          <a:srgbClr val="663300"/>
        </a:dk2>
        <a:lt2>
          <a:srgbClr val="969696"/>
        </a:lt2>
        <a:accent1>
          <a:srgbClr val="CC9900"/>
        </a:accent1>
        <a:accent2>
          <a:srgbClr val="9AC64C"/>
        </a:accent2>
        <a:accent3>
          <a:srgbClr val="FDECC7"/>
        </a:accent3>
        <a:accent4>
          <a:srgbClr val="000000"/>
        </a:accent4>
        <a:accent5>
          <a:srgbClr val="E2CAAA"/>
        </a:accent5>
        <a:accent6>
          <a:srgbClr val="8BB344"/>
        </a:accent6>
        <a:hlink>
          <a:srgbClr val="748EBC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GUILD005[1] 2">
        <a:dk1>
          <a:srgbClr val="000000"/>
        </a:dk1>
        <a:lt1>
          <a:srgbClr val="FCDF92"/>
        </a:lt1>
        <a:dk2>
          <a:srgbClr val="333300"/>
        </a:dk2>
        <a:lt2>
          <a:srgbClr val="969696"/>
        </a:lt2>
        <a:accent1>
          <a:srgbClr val="C4BE46"/>
        </a:accent1>
        <a:accent2>
          <a:srgbClr val="D67D12"/>
        </a:accent2>
        <a:accent3>
          <a:srgbClr val="FDECC7"/>
        </a:accent3>
        <a:accent4>
          <a:srgbClr val="000000"/>
        </a:accent4>
        <a:accent5>
          <a:srgbClr val="DEDBB0"/>
        </a:accent5>
        <a:accent6>
          <a:srgbClr val="C2710F"/>
        </a:accent6>
        <a:hlink>
          <a:srgbClr val="718695"/>
        </a:hlink>
        <a:folHlink>
          <a:srgbClr val="33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D:\Documents and Settings\rhan\Local Settings\Temporary Internet Files\Content.IE5\R4D3ODG2\KGUILD005[1].pot</Template>
  <TotalTime>29086</TotalTime>
  <Words>1344</Words>
  <Application>Microsoft Office PowerPoint</Application>
  <PresentationFormat>화면 슬라이드 쇼(4:3)</PresentationFormat>
  <Paragraphs>405</Paragraphs>
  <Slides>12</Slides>
  <Notes>11</Notes>
  <HiddenSlides>0</HiddenSlides>
  <MMClips>0</MMClips>
  <ScaleCrop>false</ScaleCrop>
  <HeadingPairs>
    <vt:vector size="8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5" baseType="lpstr">
      <vt:lpstr>HY각헤드라인M</vt:lpstr>
      <vt:lpstr>ＭＳ Ｐゴシック</vt:lpstr>
      <vt:lpstr>ＭＳ Ｐゴシック</vt:lpstr>
      <vt:lpstr>굴림</vt:lpstr>
      <vt:lpstr>맑은 고딕</vt:lpstr>
      <vt:lpstr>바탕</vt:lpstr>
      <vt:lpstr>휴먼모음T</vt:lpstr>
      <vt:lpstr>Arial</vt:lpstr>
      <vt:lpstr>Lucida Sans Unicode</vt:lpstr>
      <vt:lpstr>Times New Roman</vt:lpstr>
      <vt:lpstr>Wingdings</vt:lpstr>
      <vt:lpstr>KGUILD005[1]</vt:lpstr>
      <vt:lpstr>Visio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subject>노트 모양 디자인</dc:subject>
  <dc:creator/>
  <dc:description/>
  <cp:lastModifiedBy>Jkm</cp:lastModifiedBy>
  <cp:revision>1143</cp:revision>
  <dcterms:created xsi:type="dcterms:W3CDTF">2001-11-15T01:44:11Z</dcterms:created>
  <dcterms:modified xsi:type="dcterms:W3CDTF">2015-06-01T00:42:38Z</dcterms:modified>
</cp:coreProperties>
</file>